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67" r:id="rId3"/>
    <p:sldId id="263" r:id="rId4"/>
    <p:sldId id="265" r:id="rId5"/>
    <p:sldId id="257" r:id="rId6"/>
    <p:sldId id="261" r:id="rId7"/>
    <p:sldId id="259" r:id="rId8"/>
    <p:sldId id="269" r:id="rId9"/>
    <p:sldId id="270" r:id="rId10"/>
    <p:sldId id="271" r:id="rId11"/>
    <p:sldId id="272" r:id="rId12"/>
    <p:sldId id="273" r:id="rId13"/>
    <p:sldId id="274" r:id="rId14"/>
    <p:sldId id="277" r:id="rId15"/>
    <p:sldId id="278" r:id="rId16"/>
    <p:sldId id="280" r:id="rId17"/>
    <p:sldId id="282" r:id="rId18"/>
    <p:sldId id="284" r:id="rId19"/>
    <p:sldId id="285" r:id="rId20"/>
    <p:sldId id="286" r:id="rId21"/>
    <p:sldId id="276" r:id="rId2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50" autoAdjust="0"/>
    <p:restoredTop sz="94660"/>
  </p:normalViewPr>
  <p:slideViewPr>
    <p:cSldViewPr>
      <p:cViewPr varScale="1">
        <p:scale>
          <a:sx n="79" d="100"/>
          <a:sy n="79" d="100"/>
        </p:scale>
        <p:origin x="-918" y="-90"/>
      </p:cViewPr>
      <p:guideLst>
        <p:guide orient="horz" pos="2160"/>
        <p:guide pos="2880"/>
      </p:guideLst>
    </p:cSldViewPr>
  </p:slideViewPr>
  <p:notesTextViewPr>
    <p:cViewPr>
      <p:scale>
        <a:sx n="1" d="1"/>
        <a:sy n="1" d="1"/>
      </p:scale>
      <p:origin x="0" y="0"/>
    </p:cViewPr>
  </p:notesTextViewPr>
  <p:sorterViewPr>
    <p:cViewPr>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91FABE47-4D3E-43A8-8411-DDED7EDBB99B}" type="datetimeFigureOut">
              <a:rPr lang="el-GR" smtClean="0"/>
              <a:t>3/8/2023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C1461FC-65FF-49C3-A39F-5EE62D26F2C3}" type="slidenum">
              <a:rPr lang="el-GR" smtClean="0"/>
              <a:t>‹#›</a:t>
            </a:fld>
            <a:endParaRPr lang="el-GR"/>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l-GR" smtClean="0"/>
              <a:t>Στυλ κύριου τίτλου</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p>
            <a:fld id="{91FABE47-4D3E-43A8-8411-DDED7EDBB99B}" type="datetimeFigureOut">
              <a:rPr lang="el-GR" smtClean="0"/>
              <a:t>3/8/2023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C1461FC-65FF-49C3-A39F-5EE62D26F2C3}" type="slidenum">
              <a:rPr lang="el-GR" smtClean="0"/>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p>
            <a:fld id="{91FABE47-4D3E-43A8-8411-DDED7EDBB99B}" type="datetimeFigureOut">
              <a:rPr lang="el-GR" smtClean="0"/>
              <a:t>3/8/2023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C1461FC-65FF-49C3-A39F-5EE62D26F2C3}" type="slidenum">
              <a:rPr lang="el-GR" smtClean="0"/>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p>
            <a:fld id="{91FABE47-4D3E-43A8-8411-DDED7EDBB99B}" type="datetimeFigureOut">
              <a:rPr lang="el-GR" smtClean="0"/>
              <a:t>3/8/2023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C1461FC-65FF-49C3-A39F-5EE62D26F2C3}" type="slidenum">
              <a:rPr lang="el-GR" smtClean="0"/>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95" name="Title 94"/>
          <p:cNvSpPr>
            <a:spLocks noGrp="1"/>
          </p:cNvSpPr>
          <p:nvPr>
            <p:ph type="title"/>
          </p:nvPr>
        </p:nvSpPr>
        <p:spPr>
          <a:xfrm>
            <a:off x="457200" y="4463568"/>
            <a:ext cx="8305800" cy="1143000"/>
          </a:xfrm>
        </p:spPr>
        <p:txBody>
          <a:bodyPr/>
          <a:lstStyle/>
          <a:p>
            <a:r>
              <a:rPr lang="el-GR" smtClean="0"/>
              <a:t>Στυλ κύριου τίτλου</a:t>
            </a:r>
            <a:endParaRPr lang="en-US"/>
          </a:p>
        </p:txBody>
      </p:sp>
      <p:sp>
        <p:nvSpPr>
          <p:cNvPr id="2" name="Date Placeholder 1"/>
          <p:cNvSpPr>
            <a:spLocks noGrp="1"/>
          </p:cNvSpPr>
          <p:nvPr>
            <p:ph type="dt" sz="half" idx="10"/>
          </p:nvPr>
        </p:nvSpPr>
        <p:spPr/>
        <p:txBody>
          <a:bodyPr/>
          <a:lstStyle/>
          <a:p>
            <a:fld id="{91FABE47-4D3E-43A8-8411-DDED7EDBB99B}" type="datetimeFigureOut">
              <a:rPr lang="el-GR" smtClean="0"/>
              <a:t>3/8/2023</a:t>
            </a:fld>
            <a:endParaRPr lang="el-GR"/>
          </a:p>
        </p:txBody>
      </p:sp>
      <p:sp>
        <p:nvSpPr>
          <p:cNvPr id="91" name="Footer Placeholder 90"/>
          <p:cNvSpPr>
            <a:spLocks noGrp="1"/>
          </p:cNvSpPr>
          <p:nvPr>
            <p:ph type="ftr" sz="quarter" idx="11"/>
          </p:nvPr>
        </p:nvSpPr>
        <p:spPr/>
        <p:txBody>
          <a:bodyPr/>
          <a:lstStyle/>
          <a:p>
            <a:endParaRPr lang="el-GR"/>
          </a:p>
        </p:txBody>
      </p:sp>
      <p:sp>
        <p:nvSpPr>
          <p:cNvPr id="92" name="Slide Number Placeholder 91"/>
          <p:cNvSpPr>
            <a:spLocks noGrp="1"/>
          </p:cNvSpPr>
          <p:nvPr>
            <p:ph type="sldNum" sz="quarter" idx="12"/>
          </p:nvPr>
        </p:nvSpPr>
        <p:spPr/>
        <p:txBody>
          <a:bodyPr/>
          <a:lstStyle/>
          <a:p>
            <a:fld id="{4C1461FC-65FF-49C3-A39F-5EE62D26F2C3}" type="slidenum">
              <a:rPr lang="el-GR" smtClean="0"/>
              <a:t>‹#›</a:t>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Date Placeholder 4"/>
          <p:cNvSpPr>
            <a:spLocks noGrp="1"/>
          </p:cNvSpPr>
          <p:nvPr>
            <p:ph type="dt" sz="half" idx="10"/>
          </p:nvPr>
        </p:nvSpPr>
        <p:spPr/>
        <p:txBody>
          <a:bodyPr/>
          <a:lstStyle/>
          <a:p>
            <a:fld id="{91FABE47-4D3E-43A8-8411-DDED7EDBB99B}" type="datetimeFigureOut">
              <a:rPr lang="el-GR" smtClean="0"/>
              <a:t>3/8/2023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C1461FC-65FF-49C3-A39F-5EE62D26F2C3}" type="slidenum">
              <a:rPr lang="el-GR" smtClean="0"/>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7" name="Date Placeholder 6"/>
          <p:cNvSpPr>
            <a:spLocks noGrp="1"/>
          </p:cNvSpPr>
          <p:nvPr>
            <p:ph type="dt" sz="half" idx="10"/>
          </p:nvPr>
        </p:nvSpPr>
        <p:spPr/>
        <p:txBody>
          <a:bodyPr/>
          <a:lstStyle/>
          <a:p>
            <a:fld id="{91FABE47-4D3E-43A8-8411-DDED7EDBB99B}" type="datetimeFigureOut">
              <a:rPr lang="el-GR" smtClean="0"/>
              <a:t>3/8/2023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4C1461FC-65FF-49C3-A39F-5EE62D26F2C3}" type="slidenum">
              <a:rPr lang="el-GR" smtClean="0"/>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Date Placeholder 2"/>
          <p:cNvSpPr>
            <a:spLocks noGrp="1"/>
          </p:cNvSpPr>
          <p:nvPr>
            <p:ph type="dt" sz="half" idx="10"/>
          </p:nvPr>
        </p:nvSpPr>
        <p:spPr/>
        <p:txBody>
          <a:bodyPr/>
          <a:lstStyle/>
          <a:p>
            <a:fld id="{91FABE47-4D3E-43A8-8411-DDED7EDBB99B}" type="datetimeFigureOut">
              <a:rPr lang="el-GR" smtClean="0"/>
              <a:t>3/8/2023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4C1461FC-65FF-49C3-A39F-5EE62D26F2C3}" type="slidenum">
              <a:rPr lang="el-GR" smtClean="0"/>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FABE47-4D3E-43A8-8411-DDED7EDBB99B}" type="datetimeFigureOut">
              <a:rPr lang="el-GR" smtClean="0"/>
              <a:t>3/8/2023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4C1461FC-65FF-49C3-A39F-5EE62D26F2C3}" type="slidenum">
              <a:rPr lang="el-GR" smtClean="0"/>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91FABE47-4D3E-43A8-8411-DDED7EDBB99B}" type="datetimeFigureOut">
              <a:rPr lang="el-GR" smtClean="0"/>
              <a:t>3/8/2023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C1461FC-65FF-49C3-A39F-5EE62D26F2C3}" type="slidenum">
              <a:rPr lang="el-GR" smtClean="0"/>
              <a:t>‹#›</a:t>
            </a:fld>
            <a:endParaRPr lang="el-GR"/>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l-GR" smtClean="0"/>
              <a:t>Στυλ κύριου τίτλου</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n-US"/>
          </a:p>
        </p:txBody>
      </p:sp>
      <p:sp>
        <p:nvSpPr>
          <p:cNvPr id="5" name="Date Placeholder 4"/>
          <p:cNvSpPr>
            <a:spLocks noGrp="1"/>
          </p:cNvSpPr>
          <p:nvPr>
            <p:ph type="dt" sz="half" idx="10"/>
          </p:nvPr>
        </p:nvSpPr>
        <p:spPr/>
        <p:txBody>
          <a:bodyPr/>
          <a:lstStyle/>
          <a:p>
            <a:fld id="{91FABE47-4D3E-43A8-8411-DDED7EDBB99B}" type="datetimeFigureOut">
              <a:rPr lang="el-GR" smtClean="0"/>
              <a:t>3/8/2023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C1461FC-65FF-49C3-A39F-5EE62D26F2C3}" type="slidenum">
              <a:rPr lang="el-GR" smtClean="0"/>
              <a:t>‹#›</a:t>
            </a:fld>
            <a:endParaRPr lang="el-GR"/>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l-GR" smtClean="0"/>
              <a:t>Στυλ κύριου τίτλου</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91FABE47-4D3E-43A8-8411-DDED7EDBB99B}" type="datetimeFigureOut">
              <a:rPr lang="el-GR" smtClean="0"/>
              <a:t>3/8/2023</a:t>
            </a:fld>
            <a:endParaRPr lang="el-GR"/>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l-GR"/>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4C1461FC-65FF-49C3-A39F-5EE62D26F2C3}" type="slidenum">
              <a:rPr lang="el-GR" smtClean="0"/>
              <a:t>‹#›</a:t>
            </a:fld>
            <a:endParaRPr lang="el-GR"/>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07504" y="332656"/>
            <a:ext cx="8350696" cy="3267795"/>
          </a:xfrm>
        </p:spPr>
        <p:txBody>
          <a:bodyPr/>
          <a:lstStyle/>
          <a:p>
            <a:r>
              <a:rPr lang="el-GR" b="1" dirty="0" smtClean="0"/>
              <a:t>ΕΙΚΑΣΤΙΚΟ ΚΟΣΜΗΜΑ ΙΙΙ</a:t>
            </a:r>
            <a:r>
              <a:rPr lang="en-US" b="1" dirty="0" smtClean="0"/>
              <a:t/>
            </a:r>
            <a:br>
              <a:rPr lang="en-US" b="1" dirty="0" smtClean="0"/>
            </a:br>
            <a:r>
              <a:rPr lang="en-US" b="1" dirty="0" smtClean="0"/>
              <a:t>FINE ART JEWELRY</a:t>
            </a:r>
            <a:endParaRPr lang="el-GR" b="1" dirty="0"/>
          </a:p>
        </p:txBody>
      </p:sp>
      <p:sp>
        <p:nvSpPr>
          <p:cNvPr id="3" name="Υπότιτλος 2"/>
          <p:cNvSpPr>
            <a:spLocks noGrp="1"/>
          </p:cNvSpPr>
          <p:nvPr>
            <p:ph type="subTitle" idx="1"/>
          </p:nvPr>
        </p:nvSpPr>
        <p:spPr>
          <a:xfrm>
            <a:off x="179512" y="3573016"/>
            <a:ext cx="5400600" cy="3024336"/>
          </a:xfrm>
        </p:spPr>
        <p:txBody>
          <a:bodyPr>
            <a:normAutofit/>
          </a:bodyPr>
          <a:lstStyle/>
          <a:p>
            <a:r>
              <a:rPr lang="el-GR" sz="1800" b="1" dirty="0" smtClean="0">
                <a:solidFill>
                  <a:schemeClr val="tx1"/>
                </a:solidFill>
              </a:rPr>
              <a:t>της </a:t>
            </a:r>
            <a:endParaRPr lang="el-GR" sz="1800" b="1" dirty="0" smtClean="0">
              <a:solidFill>
                <a:schemeClr val="tx1"/>
              </a:solidFill>
            </a:endParaRPr>
          </a:p>
          <a:p>
            <a:r>
              <a:rPr lang="el-GR" sz="1800" b="1" dirty="0" smtClean="0">
                <a:solidFill>
                  <a:schemeClr val="tx1"/>
                </a:solidFill>
              </a:rPr>
              <a:t>ΣΟΦΙΑΣ </a:t>
            </a:r>
            <a:r>
              <a:rPr lang="el-GR" sz="1800" b="1" dirty="0" smtClean="0">
                <a:solidFill>
                  <a:schemeClr val="tx1"/>
                </a:solidFill>
              </a:rPr>
              <a:t>ΑΡΑΒΟΥ-ΠΑΠΑΔΑΤΟΥ</a:t>
            </a:r>
            <a:endParaRPr lang="el-GR" sz="1800" b="1" dirty="0" smtClean="0">
              <a:solidFill>
                <a:schemeClr val="tx1"/>
              </a:solidFill>
            </a:endParaRPr>
          </a:p>
          <a:p>
            <a:r>
              <a:rPr lang="en-US" sz="1800" b="1" dirty="0" smtClean="0">
                <a:solidFill>
                  <a:schemeClr val="tx1"/>
                </a:solidFill>
              </a:rPr>
              <a:t>by</a:t>
            </a:r>
          </a:p>
          <a:p>
            <a:r>
              <a:rPr lang="en-US" sz="1800" b="1" dirty="0" smtClean="0">
                <a:solidFill>
                  <a:schemeClr val="tx1"/>
                </a:solidFill>
              </a:rPr>
              <a:t>SOFIA </a:t>
            </a:r>
            <a:r>
              <a:rPr lang="en-US" sz="1800" b="1" dirty="0" smtClean="0">
                <a:solidFill>
                  <a:schemeClr val="tx1"/>
                </a:solidFill>
              </a:rPr>
              <a:t>ARAVOU-PAPADATOU  </a:t>
            </a:r>
            <a:endParaRPr lang="el-GR" sz="1800" b="1" dirty="0" smtClean="0">
              <a:solidFill>
                <a:schemeClr val="tx1"/>
              </a:solidFill>
            </a:endParaRPr>
          </a:p>
          <a:p>
            <a:endParaRPr lang="el-GR" sz="2400" b="1" dirty="0" smtClean="0">
              <a:solidFill>
                <a:schemeClr val="tx1"/>
              </a:solidFill>
            </a:endParaRPr>
          </a:p>
          <a:p>
            <a:r>
              <a:rPr lang="el-GR" sz="1600" b="1" dirty="0" smtClean="0">
                <a:solidFill>
                  <a:schemeClr val="tx1"/>
                </a:solidFill>
              </a:rPr>
              <a:t>4 </a:t>
            </a:r>
            <a:r>
              <a:rPr lang="el-GR" sz="1600" b="1" dirty="0" smtClean="0">
                <a:solidFill>
                  <a:schemeClr val="tx1"/>
                </a:solidFill>
              </a:rPr>
              <a:t>Σειρές-4</a:t>
            </a:r>
            <a:r>
              <a:rPr lang="en-US" sz="1600" b="1" dirty="0" smtClean="0">
                <a:solidFill>
                  <a:schemeClr val="tx1"/>
                </a:solidFill>
              </a:rPr>
              <a:t> Series</a:t>
            </a:r>
            <a:r>
              <a:rPr lang="el-GR" sz="1600" b="1" dirty="0" smtClean="0">
                <a:solidFill>
                  <a:schemeClr val="tx1"/>
                </a:solidFill>
              </a:rPr>
              <a:t> : «Τα </a:t>
            </a:r>
            <a:r>
              <a:rPr lang="el-GR" sz="1600" b="1" dirty="0" err="1" smtClean="0">
                <a:solidFill>
                  <a:schemeClr val="tx1"/>
                </a:solidFill>
              </a:rPr>
              <a:t>Ομιλ</a:t>
            </a:r>
            <a:r>
              <a:rPr lang="el-GR" sz="1600" b="1" dirty="0" smtClean="0">
                <a:solidFill>
                  <a:schemeClr val="tx1"/>
                </a:solidFill>
              </a:rPr>
              <a:t>-όντα» -   «</a:t>
            </a:r>
            <a:r>
              <a:rPr lang="en-US" sz="1600" b="1" dirty="0" smtClean="0">
                <a:solidFill>
                  <a:schemeClr val="tx1"/>
                </a:solidFill>
              </a:rPr>
              <a:t>The Talking-Beings</a:t>
            </a:r>
            <a:r>
              <a:rPr lang="el-GR" sz="1600" b="1" dirty="0" smtClean="0">
                <a:solidFill>
                  <a:schemeClr val="tx1"/>
                </a:solidFill>
              </a:rPr>
              <a:t>»</a:t>
            </a:r>
          </a:p>
          <a:p>
            <a:r>
              <a:rPr lang="el-GR" sz="1600" b="1" dirty="0">
                <a:solidFill>
                  <a:schemeClr val="tx1"/>
                </a:solidFill>
              </a:rPr>
              <a:t> </a:t>
            </a:r>
            <a:r>
              <a:rPr lang="el-GR" sz="1600" b="1" dirty="0" smtClean="0">
                <a:solidFill>
                  <a:schemeClr val="tx1"/>
                </a:solidFill>
              </a:rPr>
              <a:t>                </a:t>
            </a:r>
            <a:r>
              <a:rPr lang="en-US" sz="1600" b="1" dirty="0" smtClean="0">
                <a:solidFill>
                  <a:schemeClr val="tx1"/>
                </a:solidFill>
              </a:rPr>
              <a:t>              </a:t>
            </a:r>
            <a:r>
              <a:rPr lang="el-GR" sz="1600" b="1" dirty="0" smtClean="0">
                <a:solidFill>
                  <a:schemeClr val="tx1"/>
                </a:solidFill>
              </a:rPr>
              <a:t>«Τα Σφυρήλατα»</a:t>
            </a:r>
            <a:r>
              <a:rPr lang="en-US" sz="1600" b="1" dirty="0" smtClean="0">
                <a:solidFill>
                  <a:schemeClr val="tx1"/>
                </a:solidFill>
              </a:rPr>
              <a:t> </a:t>
            </a:r>
            <a:r>
              <a:rPr lang="el-GR" sz="1600" b="1" dirty="0" smtClean="0">
                <a:solidFill>
                  <a:schemeClr val="tx1"/>
                </a:solidFill>
              </a:rPr>
              <a:t>- «</a:t>
            </a:r>
            <a:r>
              <a:rPr lang="en-US" sz="1600" b="1" dirty="0" smtClean="0">
                <a:solidFill>
                  <a:schemeClr val="tx1"/>
                </a:solidFill>
              </a:rPr>
              <a:t>The Forged</a:t>
            </a:r>
            <a:r>
              <a:rPr lang="el-GR" sz="1600" b="1" dirty="0" smtClean="0">
                <a:solidFill>
                  <a:schemeClr val="tx1"/>
                </a:solidFill>
              </a:rPr>
              <a:t>»</a:t>
            </a:r>
          </a:p>
          <a:p>
            <a:r>
              <a:rPr lang="el-GR" sz="1600" b="1" dirty="0" smtClean="0">
                <a:solidFill>
                  <a:schemeClr val="tx1"/>
                </a:solidFill>
              </a:rPr>
              <a:t>                </a:t>
            </a:r>
            <a:r>
              <a:rPr lang="en-US" sz="1600" b="1" dirty="0" smtClean="0">
                <a:solidFill>
                  <a:schemeClr val="tx1"/>
                </a:solidFill>
              </a:rPr>
              <a:t>              </a:t>
            </a:r>
            <a:r>
              <a:rPr lang="el-GR" sz="1600" b="1" dirty="0" smtClean="0">
                <a:solidFill>
                  <a:schemeClr val="tx1"/>
                </a:solidFill>
              </a:rPr>
              <a:t> «Τα Ανθεκτικά» -    «</a:t>
            </a:r>
            <a:r>
              <a:rPr lang="en-US" sz="1600" b="1" dirty="0" smtClean="0">
                <a:solidFill>
                  <a:schemeClr val="tx1"/>
                </a:solidFill>
              </a:rPr>
              <a:t>The Durables</a:t>
            </a:r>
            <a:r>
              <a:rPr lang="el-GR" sz="1600" b="1" dirty="0" smtClean="0">
                <a:solidFill>
                  <a:schemeClr val="tx1"/>
                </a:solidFill>
              </a:rPr>
              <a:t>»</a:t>
            </a:r>
          </a:p>
          <a:p>
            <a:r>
              <a:rPr lang="el-GR" sz="1600" b="1" dirty="0" smtClean="0">
                <a:solidFill>
                  <a:schemeClr val="tx1"/>
                </a:solidFill>
              </a:rPr>
              <a:t>                 </a:t>
            </a:r>
            <a:r>
              <a:rPr lang="en-US" sz="1600" b="1" dirty="0" smtClean="0">
                <a:solidFill>
                  <a:schemeClr val="tx1"/>
                </a:solidFill>
              </a:rPr>
              <a:t>              </a:t>
            </a:r>
            <a:r>
              <a:rPr lang="el-GR" sz="1600" b="1" dirty="0" smtClean="0">
                <a:solidFill>
                  <a:schemeClr val="tx1"/>
                </a:solidFill>
              </a:rPr>
              <a:t>«Ελληνικ</a:t>
            </a:r>
            <a:r>
              <a:rPr lang="el-GR" sz="1600" b="1" dirty="0">
                <a:solidFill>
                  <a:schemeClr val="tx1"/>
                </a:solidFill>
              </a:rPr>
              <a:t>ά</a:t>
            </a:r>
            <a:r>
              <a:rPr lang="el-GR" sz="1600" b="1" dirty="0" smtClean="0">
                <a:solidFill>
                  <a:schemeClr val="tx1"/>
                </a:solidFill>
              </a:rPr>
              <a:t> Νησιά»- «</a:t>
            </a:r>
            <a:r>
              <a:rPr lang="en-US" sz="1600" b="1" dirty="0" smtClean="0">
                <a:solidFill>
                  <a:schemeClr val="tx1"/>
                </a:solidFill>
              </a:rPr>
              <a:t>Greek Islands</a:t>
            </a:r>
            <a:r>
              <a:rPr lang="el-GR" sz="1600" b="1" dirty="0" smtClean="0">
                <a:solidFill>
                  <a:schemeClr val="tx1"/>
                </a:solidFill>
              </a:rPr>
              <a:t>»</a:t>
            </a:r>
            <a:endParaRPr lang="el-GR" sz="1600" b="1" dirty="0">
              <a:solidFill>
                <a:schemeClr val="tx1"/>
              </a:solidFill>
            </a:endParaRPr>
          </a:p>
          <a:p>
            <a:endParaRPr lang="el-GR" sz="2400" b="1" dirty="0" smtClean="0">
              <a:solidFill>
                <a:schemeClr val="tx1"/>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9370" y="2132856"/>
            <a:ext cx="3528392"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48413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88640"/>
            <a:ext cx="8229600" cy="432048"/>
          </a:xfrm>
        </p:spPr>
        <p:txBody>
          <a:bodyPr>
            <a:noAutofit/>
          </a:bodyPr>
          <a:lstStyle/>
          <a:p>
            <a:r>
              <a:rPr lang="en-US" sz="2800" b="1" dirty="0" smtClean="0"/>
              <a:t>                                      </a:t>
            </a:r>
            <a:r>
              <a:rPr lang="en-US" sz="2400" b="1" dirty="0" smtClean="0"/>
              <a:t>10</a:t>
            </a:r>
            <a:endParaRPr lang="el-GR" sz="2400" b="1" dirty="0"/>
          </a:p>
        </p:txBody>
      </p:sp>
      <p:sp>
        <p:nvSpPr>
          <p:cNvPr id="3" name="Θέση περιεχομένου 2"/>
          <p:cNvSpPr>
            <a:spLocks noGrp="1"/>
          </p:cNvSpPr>
          <p:nvPr>
            <p:ph idx="1"/>
          </p:nvPr>
        </p:nvSpPr>
        <p:spPr/>
        <p:txBody>
          <a:bodyPr>
            <a:normAutofit lnSpcReduction="10000"/>
          </a:bodyPr>
          <a:lstStyle/>
          <a:p>
            <a:r>
              <a:rPr lang="el-GR" b="1" dirty="0" smtClean="0"/>
              <a:t>Τα στήθη της Αφροδίτης</a:t>
            </a:r>
          </a:p>
          <a:p>
            <a:r>
              <a:rPr lang="en-US" b="1" dirty="0" err="1" smtClean="0"/>
              <a:t>Afrodite’s</a:t>
            </a:r>
            <a:r>
              <a:rPr lang="en-US" b="1" dirty="0" smtClean="0"/>
              <a:t> breasts</a:t>
            </a:r>
          </a:p>
          <a:p>
            <a:pPr marL="0" indent="0">
              <a:buNone/>
            </a:pPr>
            <a:endParaRPr lang="en-US" b="1" dirty="0" smtClean="0"/>
          </a:p>
          <a:p>
            <a:endParaRPr lang="en-US" b="1" dirty="0"/>
          </a:p>
          <a:p>
            <a:r>
              <a:rPr lang="el-GR" b="1" dirty="0" smtClean="0"/>
              <a:t>Το Φιλί</a:t>
            </a:r>
            <a:endParaRPr lang="en-US" b="1" dirty="0"/>
          </a:p>
          <a:p>
            <a:r>
              <a:rPr lang="en-US" b="1" dirty="0" smtClean="0"/>
              <a:t>The Kiss</a:t>
            </a:r>
            <a:endParaRPr lang="el-GR" b="1" dirty="0" smtClean="0"/>
          </a:p>
          <a:p>
            <a:pPr marL="0" indent="0">
              <a:buNone/>
            </a:pPr>
            <a:r>
              <a:rPr lang="el-GR" b="1" dirty="0"/>
              <a:t> </a:t>
            </a:r>
            <a:endParaRPr lang="en-US" b="1" dirty="0" smtClean="0"/>
          </a:p>
          <a:p>
            <a:pPr marL="0" indent="0">
              <a:buNone/>
            </a:pPr>
            <a:endParaRPr lang="en-US" b="1" dirty="0"/>
          </a:p>
          <a:p>
            <a:pPr marL="0" indent="0">
              <a:buNone/>
            </a:pPr>
            <a:endParaRPr lang="en-US" b="1" dirty="0" smtClean="0"/>
          </a:p>
          <a:p>
            <a:pPr marL="0" indent="0">
              <a:buNone/>
            </a:pPr>
            <a:r>
              <a:rPr lang="el-GR" b="1" dirty="0" smtClean="0"/>
              <a:t>Περιδέραια-Βραχιόλι. Χυτά χειροποίητα, </a:t>
            </a:r>
            <a:r>
              <a:rPr lang="en-US" b="1" dirty="0" smtClean="0"/>
              <a:t>Al, </a:t>
            </a:r>
            <a:r>
              <a:rPr lang="el-GR" b="1" dirty="0" smtClean="0"/>
              <a:t>επίχρυσο 24κ</a:t>
            </a:r>
          </a:p>
          <a:p>
            <a:pPr marL="0" indent="0">
              <a:buNone/>
            </a:pPr>
            <a:r>
              <a:rPr lang="en-US" b="1" dirty="0" smtClean="0"/>
              <a:t>Necklaces-Bracelet. Hand made cast, Al, gold plated 24k</a:t>
            </a:r>
            <a:endParaRPr lang="el-GR" b="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157141"/>
            <a:ext cx="1732239" cy="305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5471" y="3372814"/>
            <a:ext cx="1602433" cy="1712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6657" y="2105428"/>
            <a:ext cx="1414789" cy="1045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04664"/>
            <a:ext cx="5436096"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22013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88640"/>
            <a:ext cx="8229600" cy="504056"/>
          </a:xfrm>
        </p:spPr>
        <p:txBody>
          <a:bodyPr>
            <a:normAutofit fontScale="90000"/>
          </a:bodyPr>
          <a:lstStyle/>
          <a:p>
            <a:r>
              <a:rPr lang="el-GR" dirty="0"/>
              <a:t> </a:t>
            </a:r>
            <a:r>
              <a:rPr lang="en-US" dirty="0" smtClean="0"/>
              <a:t/>
            </a:r>
            <a:br>
              <a:rPr lang="en-US" dirty="0" smtClean="0"/>
            </a:br>
            <a:r>
              <a:rPr lang="el-GR" b="1" dirty="0" smtClean="0"/>
              <a:t/>
            </a:r>
            <a:br>
              <a:rPr lang="el-GR" b="1" dirty="0" smtClean="0"/>
            </a:br>
            <a:r>
              <a:rPr lang="en-US" b="1" dirty="0" smtClean="0"/>
              <a:t>                                 </a:t>
            </a:r>
            <a:r>
              <a:rPr lang="en-US" sz="2700" b="1" dirty="0" smtClean="0"/>
              <a:t>11</a:t>
            </a:r>
            <a:endParaRPr lang="el-GR" sz="2700" b="1" dirty="0"/>
          </a:p>
        </p:txBody>
      </p:sp>
      <p:sp>
        <p:nvSpPr>
          <p:cNvPr id="3" name="Θέση περιεχομένου 2"/>
          <p:cNvSpPr>
            <a:spLocks noGrp="1"/>
          </p:cNvSpPr>
          <p:nvPr>
            <p:ph idx="1"/>
          </p:nvPr>
        </p:nvSpPr>
        <p:spPr>
          <a:xfrm>
            <a:off x="457200" y="1412776"/>
            <a:ext cx="8229600" cy="5040560"/>
          </a:xfrm>
        </p:spPr>
        <p:txBody>
          <a:bodyPr>
            <a:normAutofit fontScale="92500" lnSpcReduction="20000"/>
          </a:bodyPr>
          <a:lstStyle/>
          <a:p>
            <a:r>
              <a:rPr lang="en-US" sz="1900" b="1" dirty="0" smtClean="0"/>
              <a:t>1. </a:t>
            </a:r>
            <a:r>
              <a:rPr lang="el-GR" sz="1900" b="1" dirty="0" smtClean="0"/>
              <a:t>Πέτρα-</a:t>
            </a:r>
            <a:r>
              <a:rPr lang="en-US" sz="1900" b="1" dirty="0" smtClean="0"/>
              <a:t> 2.  </a:t>
            </a:r>
            <a:r>
              <a:rPr lang="el-GR" sz="1900" b="1" dirty="0" err="1" smtClean="0"/>
              <a:t>Λιθιά</a:t>
            </a:r>
            <a:r>
              <a:rPr lang="el-GR" sz="1900" b="1" dirty="0" smtClean="0"/>
              <a:t>-</a:t>
            </a:r>
            <a:r>
              <a:rPr lang="en-US" sz="1900" b="1" dirty="0" smtClean="0"/>
              <a:t> 3</a:t>
            </a:r>
            <a:r>
              <a:rPr lang="el-GR" sz="1900" b="1" dirty="0" smtClean="0"/>
              <a:t>. </a:t>
            </a:r>
            <a:r>
              <a:rPr lang="el-GR" sz="1900" b="1" dirty="0" smtClean="0"/>
              <a:t>Πρόσωπο </a:t>
            </a:r>
            <a:r>
              <a:rPr lang="el-GR" sz="1900" b="1" dirty="0" smtClean="0"/>
              <a:t>Γυναίκας στο φύλλο της Φραγ</a:t>
            </a:r>
            <a:r>
              <a:rPr lang="el-GR" sz="1900" b="1" dirty="0"/>
              <a:t>κ</a:t>
            </a:r>
            <a:r>
              <a:rPr lang="el-GR" sz="1900" b="1" dirty="0" smtClean="0"/>
              <a:t>οσυκιάς-</a:t>
            </a:r>
            <a:r>
              <a:rPr lang="en-US" sz="1900" b="1" dirty="0" smtClean="0"/>
              <a:t> </a:t>
            </a:r>
            <a:r>
              <a:rPr lang="el-GR" sz="1900" b="1" dirty="0" smtClean="0"/>
              <a:t>            </a:t>
            </a:r>
            <a:r>
              <a:rPr lang="en-US" sz="1900" b="1" dirty="0" smtClean="0"/>
              <a:t>4</a:t>
            </a:r>
            <a:r>
              <a:rPr lang="en-US" sz="1900" b="1" dirty="0" smtClean="0"/>
              <a:t>. </a:t>
            </a:r>
            <a:r>
              <a:rPr lang="el-GR" sz="1900" b="1" dirty="0" smtClean="0"/>
              <a:t>Κρόκος-</a:t>
            </a:r>
            <a:r>
              <a:rPr lang="en-US" sz="1900" b="1" dirty="0" smtClean="0"/>
              <a:t> 5. </a:t>
            </a:r>
            <a:r>
              <a:rPr lang="el-GR" sz="1900" b="1" dirty="0" smtClean="0"/>
              <a:t>Φραγκοσυκιά</a:t>
            </a:r>
            <a:r>
              <a:rPr lang="en-US" sz="1900" b="1" dirty="0" smtClean="0"/>
              <a:t>   </a:t>
            </a:r>
            <a:r>
              <a:rPr lang="en-US" sz="1900" b="1" dirty="0" smtClean="0"/>
              <a:t>6</a:t>
            </a:r>
            <a:r>
              <a:rPr lang="en-US" sz="1900" b="1" dirty="0" smtClean="0"/>
              <a:t>. </a:t>
            </a:r>
            <a:r>
              <a:rPr lang="el-GR" sz="1900" b="1" dirty="0" smtClean="0"/>
              <a:t>Ο </a:t>
            </a:r>
            <a:r>
              <a:rPr lang="en-US" sz="1900" b="1" dirty="0" smtClean="0"/>
              <a:t>T</a:t>
            </a:r>
            <a:r>
              <a:rPr lang="el-GR" sz="1900" b="1" dirty="0" err="1" smtClean="0"/>
              <a:t>ετραγωνισμός</a:t>
            </a:r>
            <a:r>
              <a:rPr lang="el-GR" sz="1900" b="1" dirty="0" smtClean="0"/>
              <a:t> του </a:t>
            </a:r>
            <a:r>
              <a:rPr lang="el-GR" sz="1900" b="1" dirty="0" smtClean="0"/>
              <a:t>Κύκλου</a:t>
            </a:r>
          </a:p>
          <a:p>
            <a:endParaRPr lang="en-US" sz="1900" b="1" dirty="0" smtClean="0"/>
          </a:p>
          <a:p>
            <a:r>
              <a:rPr lang="en-US" sz="1900" b="1" dirty="0" smtClean="0"/>
              <a:t>1. </a:t>
            </a:r>
            <a:r>
              <a:rPr lang="en-US" sz="1900" b="1" dirty="0" smtClean="0"/>
              <a:t>Stone -  </a:t>
            </a:r>
            <a:r>
              <a:rPr lang="en-US" sz="1900" b="1" dirty="0" smtClean="0"/>
              <a:t>2. Dry Stone Walling- 3. </a:t>
            </a:r>
            <a:r>
              <a:rPr lang="en-US" sz="1900" b="1" dirty="0" smtClean="0"/>
              <a:t>Woman’s face on Prickly Pear leaf- </a:t>
            </a:r>
            <a:r>
              <a:rPr lang="en-US" sz="1900" b="1" dirty="0" smtClean="0"/>
              <a:t>4. Crocus- 5. Prickly Pear </a:t>
            </a:r>
            <a:r>
              <a:rPr lang="en-US" sz="1900" b="1" dirty="0" smtClean="0"/>
              <a:t>-</a:t>
            </a:r>
            <a:r>
              <a:rPr lang="el-GR" sz="1900" b="1" dirty="0" smtClean="0"/>
              <a:t> </a:t>
            </a:r>
            <a:r>
              <a:rPr lang="en-US" sz="1900" b="1" dirty="0" smtClean="0"/>
              <a:t>6</a:t>
            </a:r>
            <a:r>
              <a:rPr lang="en-US" sz="1900" b="1" dirty="0" smtClean="0"/>
              <a:t>. Squaring the Circle</a:t>
            </a:r>
            <a:endParaRPr lang="el-GR" sz="1900" b="1" dirty="0" smtClean="0"/>
          </a:p>
          <a:p>
            <a:endParaRPr lang="el-GR" sz="2400" b="1" dirty="0" smtClean="0"/>
          </a:p>
          <a:p>
            <a:endParaRPr lang="en-US" b="1" dirty="0" smtClean="0"/>
          </a:p>
          <a:p>
            <a:endParaRPr lang="en-US" b="1" dirty="0"/>
          </a:p>
          <a:p>
            <a:endParaRPr lang="el-GR" b="1" dirty="0"/>
          </a:p>
          <a:p>
            <a:pPr marL="0" indent="0">
              <a:buNone/>
            </a:pPr>
            <a:endParaRPr lang="el-GR" sz="2000" b="1" dirty="0" smtClean="0"/>
          </a:p>
          <a:p>
            <a:pPr marL="0" indent="0">
              <a:buNone/>
            </a:pPr>
            <a:endParaRPr lang="el-GR" sz="2000" b="1" dirty="0" smtClean="0"/>
          </a:p>
          <a:p>
            <a:pPr marL="0" indent="0">
              <a:buNone/>
            </a:pPr>
            <a:endParaRPr lang="en-US" sz="2000" b="1" dirty="0" smtClean="0"/>
          </a:p>
          <a:p>
            <a:pPr marL="0" indent="0">
              <a:buNone/>
            </a:pPr>
            <a:endParaRPr lang="en-US" sz="2000" b="1" dirty="0"/>
          </a:p>
          <a:p>
            <a:pPr marL="0" indent="0">
              <a:buNone/>
            </a:pPr>
            <a:endParaRPr lang="en-US" sz="2000" b="1" dirty="0" smtClean="0"/>
          </a:p>
          <a:p>
            <a:pPr marL="0" indent="0">
              <a:buNone/>
            </a:pPr>
            <a:endParaRPr lang="en-US" sz="2000" b="1" dirty="0" smtClean="0"/>
          </a:p>
          <a:p>
            <a:pPr marL="0" indent="0">
              <a:buNone/>
            </a:pPr>
            <a:r>
              <a:rPr lang="el-GR" sz="2000" b="1" dirty="0" smtClean="0"/>
              <a:t>Χειροποίητες </a:t>
            </a:r>
            <a:r>
              <a:rPr lang="el-GR" sz="2000" b="1" dirty="0" smtClean="0"/>
              <a:t>καρφίτσες-μενταγιόν. Χυτός Ορείχαλκος</a:t>
            </a:r>
          </a:p>
          <a:p>
            <a:pPr marL="0" indent="0">
              <a:buNone/>
            </a:pPr>
            <a:r>
              <a:rPr lang="en-US" sz="2000" b="1" dirty="0" smtClean="0"/>
              <a:t>Hand made Brooches-necklaces. Cast Bronze</a:t>
            </a:r>
            <a:endParaRPr lang="el-GR" sz="2000" b="1"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521" y="2708920"/>
            <a:ext cx="4236986"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flipH="1">
            <a:off x="4890013" y="4060709"/>
            <a:ext cx="1554193" cy="1846659"/>
          </a:xfrm>
          <a:prstGeom prst="rect">
            <a:avLst/>
          </a:prstGeom>
        </p:spPr>
        <p:txBody>
          <a:bodyPr wrap="square">
            <a:spAutoFit/>
          </a:bodyPr>
          <a:lstStyle/>
          <a:p>
            <a:endParaRPr lang="en-US" dirty="0" smtClean="0"/>
          </a:p>
          <a:p>
            <a:endParaRPr lang="en-US" dirty="0"/>
          </a:p>
          <a:p>
            <a:endParaRPr lang="en-US" dirty="0" smtClean="0"/>
          </a:p>
          <a:p>
            <a:r>
              <a:rPr lang="en-US" dirty="0"/>
              <a:t> </a:t>
            </a:r>
            <a:r>
              <a:rPr lang="en-US" dirty="0" smtClean="0"/>
              <a:t>  </a:t>
            </a:r>
            <a:r>
              <a:rPr lang="en-US" sz="2400" b="1" dirty="0" smtClean="0"/>
              <a:t>1</a:t>
            </a:r>
          </a:p>
          <a:p>
            <a:endParaRPr lang="en-US" dirty="0"/>
          </a:p>
          <a:p>
            <a:endParaRPr lang="el-GR" dirty="0"/>
          </a:p>
        </p:txBody>
      </p:sp>
      <p:sp>
        <p:nvSpPr>
          <p:cNvPr id="5" name="Ορθογώνιο 4"/>
          <p:cNvSpPr/>
          <p:nvPr/>
        </p:nvSpPr>
        <p:spPr>
          <a:xfrm>
            <a:off x="2771521" y="3068960"/>
            <a:ext cx="3384655" cy="1754326"/>
          </a:xfrm>
          <a:prstGeom prst="rect">
            <a:avLst/>
          </a:prstGeom>
        </p:spPr>
        <p:txBody>
          <a:bodyPr wrap="square">
            <a:spAutoFit/>
          </a:bodyPr>
          <a:lstStyle/>
          <a:p>
            <a:r>
              <a:rPr lang="en-US" sz="3600" b="1" dirty="0" smtClean="0">
                <a:latin typeface="Calibri" pitchFamily="34" charset="0"/>
                <a:cs typeface="Calibri" pitchFamily="34" charset="0"/>
              </a:rPr>
              <a:t>  </a:t>
            </a:r>
            <a:r>
              <a:rPr lang="en-US" sz="3200" b="1" dirty="0" smtClean="0"/>
              <a:t> </a:t>
            </a:r>
            <a:r>
              <a:rPr lang="en-US" sz="2400" b="1" dirty="0" smtClean="0"/>
              <a:t>            4            5</a:t>
            </a:r>
          </a:p>
          <a:p>
            <a:endParaRPr lang="en-US" sz="2400" b="1" dirty="0" smtClean="0"/>
          </a:p>
          <a:p>
            <a:r>
              <a:rPr lang="en-US" sz="2400" b="1" dirty="0" smtClean="0"/>
              <a:t>                  </a:t>
            </a:r>
          </a:p>
          <a:p>
            <a:r>
              <a:rPr lang="en-US" sz="2400" b="1" dirty="0"/>
              <a:t> </a:t>
            </a:r>
            <a:r>
              <a:rPr lang="en-US" sz="2400" b="1" dirty="0" smtClean="0"/>
              <a:t>               2</a:t>
            </a:r>
            <a:endParaRPr lang="el-GR" sz="2400" b="1" dirty="0"/>
          </a:p>
        </p:txBody>
      </p:sp>
      <p:sp>
        <p:nvSpPr>
          <p:cNvPr id="6" name="Ορθογώνιο 5"/>
          <p:cNvSpPr/>
          <p:nvPr/>
        </p:nvSpPr>
        <p:spPr>
          <a:xfrm>
            <a:off x="2771521" y="3244334"/>
            <a:ext cx="1956131" cy="738664"/>
          </a:xfrm>
          <a:prstGeom prst="rect">
            <a:avLst/>
          </a:prstGeom>
        </p:spPr>
        <p:txBody>
          <a:bodyPr wrap="square">
            <a:spAutoFit/>
          </a:bodyPr>
          <a:lstStyle/>
          <a:p>
            <a:endParaRPr lang="en-US" dirty="0" smtClean="0"/>
          </a:p>
          <a:p>
            <a:r>
              <a:rPr lang="en-US" sz="2400" b="1" dirty="0" smtClean="0">
                <a:latin typeface="+mj-lt"/>
              </a:rPr>
              <a:t>3</a:t>
            </a:r>
            <a:endParaRPr lang="el-GR" sz="2400" b="1" dirty="0">
              <a:latin typeface="+mj-lt"/>
            </a:endParaRPr>
          </a:p>
        </p:txBody>
      </p:sp>
      <p:sp>
        <p:nvSpPr>
          <p:cNvPr id="7" name="Ορθογώνιο 6"/>
          <p:cNvSpPr/>
          <p:nvPr/>
        </p:nvSpPr>
        <p:spPr>
          <a:xfrm>
            <a:off x="3491880" y="2708920"/>
            <a:ext cx="1235772" cy="584775"/>
          </a:xfrm>
          <a:prstGeom prst="rect">
            <a:avLst/>
          </a:prstGeom>
        </p:spPr>
        <p:txBody>
          <a:bodyPr wrap="square">
            <a:spAutoFit/>
          </a:bodyPr>
          <a:lstStyle/>
          <a:p>
            <a:r>
              <a:rPr lang="en-US" sz="3200" dirty="0" smtClean="0"/>
              <a:t>   </a:t>
            </a:r>
            <a:r>
              <a:rPr lang="en-US" sz="2400" b="1" dirty="0" smtClean="0"/>
              <a:t>6</a:t>
            </a:r>
            <a:endParaRPr lang="el-GR" sz="2400" b="1"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620688"/>
            <a:ext cx="4824536"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751582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60648"/>
            <a:ext cx="8229600" cy="504055"/>
          </a:xfrm>
        </p:spPr>
        <p:txBody>
          <a:bodyPr>
            <a:normAutofit fontScale="90000"/>
          </a:bodyPr>
          <a:lstStyle/>
          <a:p>
            <a:r>
              <a:rPr lang="el-GR" dirty="0" smtClean="0"/>
              <a:t/>
            </a:r>
            <a:br>
              <a:rPr lang="el-GR" dirty="0" smtClean="0"/>
            </a:br>
            <a:r>
              <a:rPr lang="el-GR" dirty="0" smtClean="0"/>
              <a:t/>
            </a:r>
            <a:br>
              <a:rPr lang="el-GR" dirty="0" smtClean="0"/>
            </a:br>
            <a:r>
              <a:rPr lang="el-GR" dirty="0"/>
              <a:t/>
            </a:r>
            <a:br>
              <a:rPr lang="el-GR"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sz="2700" dirty="0" smtClean="0"/>
              <a:t>                                            12</a:t>
            </a:r>
            <a:endParaRPr lang="el-GR" sz="2700" b="1" dirty="0"/>
          </a:p>
        </p:txBody>
      </p:sp>
      <p:sp>
        <p:nvSpPr>
          <p:cNvPr id="3" name="Θέση περιεχομένου 2"/>
          <p:cNvSpPr>
            <a:spLocks noGrp="1"/>
          </p:cNvSpPr>
          <p:nvPr>
            <p:ph idx="1"/>
          </p:nvPr>
        </p:nvSpPr>
        <p:spPr>
          <a:xfrm>
            <a:off x="457200" y="1484784"/>
            <a:ext cx="8229600" cy="4641379"/>
          </a:xfrm>
        </p:spPr>
        <p:txBody>
          <a:bodyPr/>
          <a:lstStyle/>
          <a:p>
            <a:r>
              <a:rPr lang="el-GR" b="1" dirty="0" smtClean="0"/>
              <a:t>Καρφίτσα</a:t>
            </a:r>
            <a:r>
              <a:rPr lang="en-US" b="1" dirty="0" smtClean="0"/>
              <a:t> &amp;</a:t>
            </a:r>
            <a:r>
              <a:rPr lang="el-GR" b="1" dirty="0" smtClean="0"/>
              <a:t> Μενταγιόν. Χειροποίητ</a:t>
            </a:r>
            <a:r>
              <a:rPr lang="el-GR" b="1" dirty="0" smtClean="0">
                <a:latin typeface="Calibri" pitchFamily="34" charset="0"/>
                <a:cs typeface="Calibri" pitchFamily="34" charset="0"/>
              </a:rPr>
              <a:t>ο</a:t>
            </a:r>
            <a:r>
              <a:rPr lang="en-US" b="1" dirty="0" smtClean="0">
                <a:latin typeface="Calibri" pitchFamily="34" charset="0"/>
                <a:cs typeface="Calibri" pitchFamily="34" charset="0"/>
              </a:rPr>
              <a:t>,</a:t>
            </a:r>
            <a:r>
              <a:rPr lang="el-GR" b="1" dirty="0" smtClean="0">
                <a:latin typeface="Calibri" pitchFamily="34" charset="0"/>
                <a:cs typeface="Calibri" pitchFamily="34" charset="0"/>
              </a:rPr>
              <a:t> </a:t>
            </a:r>
            <a:r>
              <a:rPr lang="en-US" b="1" dirty="0" smtClean="0">
                <a:latin typeface="Calibri" pitchFamily="34" charset="0"/>
                <a:cs typeface="Calibri" pitchFamily="34" charset="0"/>
              </a:rPr>
              <a:t> </a:t>
            </a:r>
            <a:r>
              <a:rPr lang="el-GR" b="1" dirty="0"/>
              <a:t>Ανάγλυφο </a:t>
            </a:r>
            <a:r>
              <a:rPr lang="en-US" b="1" dirty="0"/>
              <a:t> </a:t>
            </a:r>
            <a:r>
              <a:rPr lang="el-GR" b="1" dirty="0" err="1"/>
              <a:t>Πίννας</a:t>
            </a:r>
            <a:r>
              <a:rPr lang="el-GR" b="1" dirty="0"/>
              <a:t>. Χυτός Ορείχαλκος. </a:t>
            </a:r>
            <a:r>
              <a:rPr lang="el-GR" b="1" dirty="0" smtClean="0"/>
              <a:t>Επάργυρα</a:t>
            </a:r>
          </a:p>
          <a:p>
            <a:r>
              <a:rPr lang="en-US" b="1" dirty="0" smtClean="0">
                <a:latin typeface="Calibri" pitchFamily="34" charset="0"/>
                <a:cs typeface="Calibri" pitchFamily="34" charset="0"/>
              </a:rPr>
              <a:t>Brooch &amp; Necklace</a:t>
            </a:r>
            <a:r>
              <a:rPr lang="el-GR" b="1" dirty="0" smtClean="0">
                <a:latin typeface="Calibri" pitchFamily="34" charset="0"/>
                <a:cs typeface="Calibri" pitchFamily="34" charset="0"/>
              </a:rPr>
              <a:t>. </a:t>
            </a:r>
            <a:r>
              <a:rPr lang="en-US" b="1" dirty="0" smtClean="0">
                <a:latin typeface="Calibri" pitchFamily="34" charset="0"/>
                <a:cs typeface="Calibri" pitchFamily="34" charset="0"/>
              </a:rPr>
              <a:t>Hand made, Pinna relief. Bronze cast. Silver plated</a:t>
            </a:r>
            <a:endParaRPr lang="el-GR" b="1" dirty="0">
              <a:latin typeface="Calibri" pitchFamily="34" charset="0"/>
              <a:cs typeface="Calibri" pitchFamily="34" charset="0"/>
            </a:endParaRPr>
          </a:p>
          <a:p>
            <a:endParaRPr lang="en-US" b="1" dirty="0" smtClean="0">
              <a:latin typeface="Calibri" pitchFamily="34" charset="0"/>
              <a:cs typeface="Calibri" pitchFamily="34"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3212" y="3521218"/>
            <a:ext cx="2745407"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2906713" y="3244334"/>
            <a:ext cx="2745407" cy="954107"/>
          </a:xfrm>
          <a:prstGeom prst="rect">
            <a:avLst/>
          </a:prstGeom>
        </p:spPr>
        <p:txBody>
          <a:bodyPr wrap="square">
            <a:spAutoFit/>
          </a:bodyPr>
          <a:lstStyle/>
          <a:p>
            <a:endParaRPr lang="en-US" dirty="0" smtClean="0"/>
          </a:p>
          <a:p>
            <a:endParaRPr lang="en-US" dirty="0"/>
          </a:p>
          <a:p>
            <a:r>
              <a:rPr lang="en-US" dirty="0" smtClean="0"/>
              <a:t> </a:t>
            </a:r>
            <a:r>
              <a:rPr lang="en-US" sz="2000" dirty="0"/>
              <a:t>(</a:t>
            </a:r>
            <a:r>
              <a:rPr lang="en-US" sz="2000" b="1" dirty="0" smtClean="0"/>
              <a:t>1)</a:t>
            </a:r>
            <a:endParaRPr lang="el-GR" sz="2000" b="1" dirty="0"/>
          </a:p>
        </p:txBody>
      </p:sp>
      <p:sp>
        <p:nvSpPr>
          <p:cNvPr id="5" name="Ορθογώνιο 4"/>
          <p:cNvSpPr/>
          <p:nvPr/>
        </p:nvSpPr>
        <p:spPr>
          <a:xfrm>
            <a:off x="3851920" y="3244334"/>
            <a:ext cx="1800200" cy="2339102"/>
          </a:xfrm>
          <a:prstGeom prst="rect">
            <a:avLst/>
          </a:prstGeom>
        </p:spPr>
        <p:txBody>
          <a:bodyPr wrap="square">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sz="2000" b="1" dirty="0" smtClean="0"/>
              <a:t> (1)</a:t>
            </a:r>
            <a:endParaRPr lang="el-GR" sz="2000" b="1"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1" y="764703"/>
            <a:ext cx="5688632" cy="864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24405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548680"/>
            <a:ext cx="8229600" cy="868958"/>
          </a:xfrm>
        </p:spPr>
        <p:txBody>
          <a:bodyPr>
            <a:normAutofit fontScale="90000"/>
          </a:bodyPr>
          <a:lstStyle/>
          <a:p>
            <a:r>
              <a:rPr lang="el-GR" b="1" dirty="0" smtClean="0"/>
              <a:t>Δαχτυλίδια</a:t>
            </a:r>
            <a:r>
              <a:rPr lang="en-US" b="1" dirty="0" smtClean="0"/>
              <a:t>                  </a:t>
            </a:r>
            <a:r>
              <a:rPr lang="el-GR" b="1" dirty="0" smtClean="0"/>
              <a:t> </a:t>
            </a:r>
            <a:br>
              <a:rPr lang="el-GR" b="1" dirty="0" smtClean="0"/>
            </a:br>
            <a:r>
              <a:rPr lang="en-US" b="1" dirty="0" smtClean="0"/>
              <a:t>Rings</a:t>
            </a:r>
            <a:endParaRPr lang="el-GR" b="1" dirty="0"/>
          </a:p>
        </p:txBody>
      </p:sp>
      <p:sp>
        <p:nvSpPr>
          <p:cNvPr id="3" name="Θέση περιεχομένου 2"/>
          <p:cNvSpPr>
            <a:spLocks noGrp="1"/>
          </p:cNvSpPr>
          <p:nvPr>
            <p:ph idx="1"/>
          </p:nvPr>
        </p:nvSpPr>
        <p:spPr/>
        <p:txBody>
          <a:bodyPr>
            <a:normAutofit fontScale="92500" lnSpcReduction="20000"/>
          </a:bodyPr>
          <a:lstStyle/>
          <a:p>
            <a:pPr marL="0" indent="0">
              <a:buNone/>
            </a:pPr>
            <a:r>
              <a:rPr lang="en-US" sz="2800" b="1" dirty="0" smtClean="0"/>
              <a:t>1</a:t>
            </a:r>
            <a:r>
              <a:rPr lang="en-US" sz="2800" b="1" dirty="0" smtClean="0"/>
              <a:t>. </a:t>
            </a:r>
            <a:r>
              <a:rPr lang="el-GR" sz="2800" b="1" dirty="0" smtClean="0"/>
              <a:t>Πλεκτός </a:t>
            </a:r>
            <a:r>
              <a:rPr lang="el-GR" sz="2800" b="1" dirty="0" smtClean="0"/>
              <a:t>Αμφορέας</a:t>
            </a:r>
            <a:endParaRPr lang="en-US" sz="2800" b="1" dirty="0" smtClean="0"/>
          </a:p>
          <a:p>
            <a:pPr marL="0" indent="0">
              <a:buNone/>
            </a:pPr>
            <a:r>
              <a:rPr lang="en-US" sz="2800" b="1" dirty="0" smtClean="0"/>
              <a:t>1. Woven Amphora</a:t>
            </a:r>
          </a:p>
          <a:p>
            <a:endParaRPr lang="en-US" sz="2800" b="1" dirty="0"/>
          </a:p>
          <a:p>
            <a:pPr marL="0" indent="0">
              <a:buNone/>
            </a:pPr>
            <a:r>
              <a:rPr lang="en-US" sz="2800" b="1" dirty="0" smtClean="0"/>
              <a:t>2. </a:t>
            </a:r>
            <a:r>
              <a:rPr lang="el-GR" sz="2800" b="1" dirty="0" smtClean="0"/>
              <a:t>Όστρακο</a:t>
            </a:r>
            <a:endParaRPr lang="el-GR" sz="2800" b="1" dirty="0"/>
          </a:p>
          <a:p>
            <a:pPr marL="0" indent="0">
              <a:buNone/>
            </a:pPr>
            <a:r>
              <a:rPr lang="en-US" sz="2800" b="1" dirty="0" smtClean="0"/>
              <a:t>2. Shell</a:t>
            </a:r>
          </a:p>
          <a:p>
            <a:endParaRPr lang="en-US" sz="2800" b="1" dirty="0"/>
          </a:p>
          <a:p>
            <a:pPr marL="0" indent="0">
              <a:buNone/>
            </a:pPr>
            <a:r>
              <a:rPr lang="en-US" sz="2800" b="1" dirty="0" smtClean="0"/>
              <a:t>3. </a:t>
            </a:r>
            <a:r>
              <a:rPr lang="el-GR" sz="2800" b="1" dirty="0" err="1" smtClean="0"/>
              <a:t>Φυστικιά</a:t>
            </a:r>
            <a:endParaRPr lang="el-GR" sz="2800" b="1" dirty="0" smtClean="0"/>
          </a:p>
          <a:p>
            <a:pPr marL="0" indent="0">
              <a:buNone/>
            </a:pPr>
            <a:r>
              <a:rPr lang="en-US" sz="2800" b="1" dirty="0" smtClean="0"/>
              <a:t>3. Pistachio tree</a:t>
            </a:r>
          </a:p>
          <a:p>
            <a:pPr marL="0" indent="0">
              <a:buNone/>
            </a:pPr>
            <a:endParaRPr lang="en-US" sz="2800" b="1" dirty="0" smtClean="0"/>
          </a:p>
          <a:p>
            <a:pPr marL="0" indent="0">
              <a:buNone/>
            </a:pPr>
            <a:r>
              <a:rPr lang="en-US" sz="2800" b="1" dirty="0" smtClean="0"/>
              <a:t>4. </a:t>
            </a:r>
            <a:r>
              <a:rPr lang="el-GR" sz="2800" b="1" dirty="0" smtClean="0"/>
              <a:t>Τα στήθη της Αφροδίτης</a:t>
            </a:r>
          </a:p>
          <a:p>
            <a:pPr marL="0" indent="0">
              <a:buNone/>
            </a:pPr>
            <a:r>
              <a:rPr lang="en-US" sz="2800" b="1" dirty="0" smtClean="0"/>
              <a:t>4. Aphrodite’s  Breasts</a:t>
            </a:r>
          </a:p>
          <a:p>
            <a:endParaRPr lang="en-US" dirty="0"/>
          </a:p>
          <a:p>
            <a:endParaRPr lang="el-GR" dirty="0" smtClean="0"/>
          </a:p>
          <a:p>
            <a:endParaRPr lang="el-GR"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8150" y="1844824"/>
            <a:ext cx="3888432" cy="398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4416348" y="2132856"/>
            <a:ext cx="3612036" cy="1200329"/>
          </a:xfrm>
          <a:prstGeom prst="rect">
            <a:avLst/>
          </a:prstGeom>
        </p:spPr>
        <p:txBody>
          <a:bodyPr wrap="square">
            <a:spAutoFit/>
          </a:bodyPr>
          <a:lstStyle/>
          <a:p>
            <a:r>
              <a:rPr lang="en-US" dirty="0" smtClean="0"/>
              <a:t>                                1            </a:t>
            </a:r>
          </a:p>
          <a:p>
            <a:endParaRPr lang="en-US" dirty="0"/>
          </a:p>
          <a:p>
            <a:endParaRPr lang="en-US" dirty="0" smtClean="0"/>
          </a:p>
          <a:p>
            <a:r>
              <a:rPr lang="en-US" dirty="0"/>
              <a:t> </a:t>
            </a:r>
            <a:r>
              <a:rPr lang="en-US" dirty="0" smtClean="0"/>
              <a:t>4         3         2</a:t>
            </a:r>
            <a:endParaRPr lang="el-GR" dirty="0"/>
          </a:p>
        </p:txBody>
      </p:sp>
      <p:sp>
        <p:nvSpPr>
          <p:cNvPr id="5" name="Ορθογώνιο 4"/>
          <p:cNvSpPr/>
          <p:nvPr/>
        </p:nvSpPr>
        <p:spPr>
          <a:xfrm>
            <a:off x="4067944" y="0"/>
            <a:ext cx="2154422" cy="569387"/>
          </a:xfrm>
          <a:prstGeom prst="rect">
            <a:avLst/>
          </a:prstGeom>
        </p:spPr>
        <p:txBody>
          <a:bodyPr wrap="square">
            <a:spAutoFit/>
          </a:bodyPr>
          <a:lstStyle/>
          <a:p>
            <a:r>
              <a:rPr lang="en-US" sz="3100" b="1" spc="50" dirty="0" smtClean="0">
                <a:ln w="13335" cmpd="sng">
                  <a:solidFill>
                    <a:srgbClr val="759AA5">
                      <a:lumMod val="50000"/>
                    </a:srgbClr>
                  </a:solidFill>
                  <a:prstDash val="solid"/>
                </a:ln>
                <a:solidFill>
                  <a:srgbClr val="B9AB6F">
                    <a:tint val="1000"/>
                  </a:srgbClr>
                </a:solidFill>
                <a:ea typeface="+mj-ea"/>
                <a:cs typeface="+mj-cs"/>
              </a:rPr>
              <a:t> </a:t>
            </a:r>
            <a:r>
              <a:rPr lang="en-US" sz="2400" b="1" spc="50" dirty="0" smtClean="0">
                <a:ln w="13335" cmpd="sng">
                  <a:solidFill>
                    <a:srgbClr val="759AA5">
                      <a:lumMod val="50000"/>
                    </a:srgbClr>
                  </a:solidFill>
                  <a:prstDash val="solid"/>
                </a:ln>
                <a:solidFill>
                  <a:srgbClr val="B9AB6F">
                    <a:tint val="1000"/>
                  </a:srgbClr>
                </a:solidFill>
                <a:ea typeface="+mj-ea"/>
                <a:cs typeface="+mj-cs"/>
              </a:rPr>
              <a:t>13</a:t>
            </a:r>
            <a:endParaRPr lang="el-GR" sz="2400" dirty="0"/>
          </a:p>
        </p:txBody>
      </p:sp>
    </p:spTree>
    <p:extLst>
      <p:ext uri="{BB962C8B-B14F-4D97-AF65-F5344CB8AC3E}">
        <p14:creationId xmlns:p14="http://schemas.microsoft.com/office/powerpoint/2010/main" val="26245043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404664"/>
            <a:ext cx="8229600" cy="432048"/>
          </a:xfrm>
        </p:spPr>
        <p:txBody>
          <a:bodyPr>
            <a:normAutofit fontScale="90000"/>
          </a:bodyPr>
          <a:lstStyle/>
          <a:p>
            <a:pPr algn="just"/>
            <a:r>
              <a:rPr lang="en-US" sz="2400" dirty="0"/>
              <a:t> </a:t>
            </a:r>
            <a:r>
              <a:rPr lang="en-US" sz="2400" dirty="0" smtClean="0"/>
              <a:t>                                               </a:t>
            </a:r>
            <a:r>
              <a:rPr lang="en-US" sz="2700" dirty="0" smtClean="0"/>
              <a:t>14</a:t>
            </a:r>
            <a:endParaRPr lang="el-GR" sz="2700"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2708920"/>
            <a:ext cx="7056784" cy="359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 y="1916832"/>
            <a:ext cx="8102600" cy="78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013" y="764703"/>
            <a:ext cx="8181975" cy="1400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19625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332656"/>
            <a:ext cx="8363272" cy="432047"/>
          </a:xfrm>
        </p:spPr>
        <p:txBody>
          <a:bodyPr>
            <a:normAutofit fontScale="90000"/>
          </a:bodyPr>
          <a:lstStyle/>
          <a:p>
            <a:r>
              <a:rPr lang="en-US" sz="2400" dirty="0" smtClean="0"/>
              <a:t>                                                 15</a:t>
            </a:r>
            <a:endParaRPr lang="el-GR" sz="2400" dirty="0"/>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2492896"/>
            <a:ext cx="3011482"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0650" y="2420888"/>
            <a:ext cx="2785825"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350" y="5589240"/>
            <a:ext cx="8102600"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113" y="764703"/>
            <a:ext cx="8613775" cy="1415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69737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930226"/>
          </a:xfrm>
        </p:spPr>
        <p:txBody>
          <a:bodyPr>
            <a:normAutofit fontScale="90000"/>
          </a:bodyPr>
          <a:lstStyle/>
          <a:p>
            <a:r>
              <a:rPr lang="en-US" sz="2400" dirty="0" smtClean="0"/>
              <a:t>                                                16</a:t>
            </a:r>
            <a:br>
              <a:rPr lang="en-US" sz="2400" dirty="0" smtClean="0"/>
            </a:br>
            <a:r>
              <a:rPr lang="el-GR" sz="2700" dirty="0"/>
              <a:t>Δαχτυλίδι σφυρήλατο- </a:t>
            </a:r>
            <a:r>
              <a:rPr lang="en-US" sz="2700" dirty="0"/>
              <a:t>Ring forged</a:t>
            </a:r>
            <a:br>
              <a:rPr lang="en-US" sz="2700" dirty="0"/>
            </a:br>
            <a:r>
              <a:rPr lang="en-US" sz="2700" dirty="0" smtClean="0"/>
              <a:t>“</a:t>
            </a:r>
            <a:r>
              <a:rPr lang="el-GR" sz="2700" dirty="0" err="1" smtClean="0"/>
              <a:t>Φυστικιά</a:t>
            </a:r>
            <a:r>
              <a:rPr lang="el-GR" sz="2700" dirty="0" smtClean="0"/>
              <a:t> </a:t>
            </a:r>
            <a:r>
              <a:rPr lang="el-GR" sz="2700" dirty="0"/>
              <a:t>- </a:t>
            </a:r>
            <a:r>
              <a:rPr lang="en-US" sz="2700" dirty="0"/>
              <a:t>Pistachio tree”</a:t>
            </a:r>
            <a:r>
              <a:rPr lang="el-GR" sz="2700" dirty="0"/>
              <a:t/>
            </a:r>
            <a:br>
              <a:rPr lang="el-GR" sz="2700" dirty="0"/>
            </a:br>
            <a:r>
              <a:rPr lang="el-GR" sz="2700" dirty="0"/>
              <a:t>Ορείχαλκος επάργυρο- </a:t>
            </a:r>
            <a:r>
              <a:rPr lang="en-US" sz="2700" dirty="0"/>
              <a:t>Bronze silver plated</a:t>
            </a:r>
            <a:r>
              <a:rPr lang="el-GR" sz="2700" dirty="0"/>
              <a:t/>
            </a:r>
            <a:br>
              <a:rPr lang="el-GR" sz="2700" dirty="0"/>
            </a:br>
            <a:endParaRPr lang="el-GR" sz="27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2996952"/>
            <a:ext cx="3725116" cy="318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996952"/>
            <a:ext cx="3538524" cy="3217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14717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95536" y="188640"/>
            <a:ext cx="8229600" cy="1800200"/>
          </a:xfrm>
        </p:spPr>
        <p:txBody>
          <a:bodyPr>
            <a:normAutofit fontScale="90000"/>
          </a:bodyPr>
          <a:lstStyle/>
          <a:p>
            <a:r>
              <a:rPr lang="en-US" sz="2400" dirty="0" smtClean="0"/>
              <a:t>                                                17</a:t>
            </a:r>
            <a:br>
              <a:rPr lang="en-US" sz="2400" dirty="0" smtClean="0"/>
            </a:br>
            <a:r>
              <a:rPr lang="el-GR" sz="2700" dirty="0" smtClean="0"/>
              <a:t>Δαχτυλίδι </a:t>
            </a:r>
            <a:r>
              <a:rPr lang="el-GR" sz="2700" dirty="0"/>
              <a:t>σφυρήλατο- </a:t>
            </a:r>
            <a:r>
              <a:rPr lang="en-US" sz="2700" dirty="0"/>
              <a:t>Ring forged</a:t>
            </a:r>
            <a:br>
              <a:rPr lang="en-US" sz="2700" dirty="0"/>
            </a:br>
            <a:r>
              <a:rPr lang="el-GR" sz="2700" dirty="0"/>
              <a:t>Πλεκτός Αμφορέας – </a:t>
            </a:r>
            <a:r>
              <a:rPr lang="en-US" sz="2700" dirty="0"/>
              <a:t>Woven Amphora”</a:t>
            </a:r>
            <a:r>
              <a:rPr lang="el-GR" sz="2700" dirty="0"/>
              <a:t/>
            </a:r>
            <a:br>
              <a:rPr lang="el-GR" sz="2700" dirty="0"/>
            </a:br>
            <a:r>
              <a:rPr lang="el-GR" sz="2700" dirty="0"/>
              <a:t>Ορείχαλκος χυτό- </a:t>
            </a:r>
            <a:r>
              <a:rPr lang="en-US" sz="2700" dirty="0"/>
              <a:t>Bronze cast</a:t>
            </a:r>
            <a:r>
              <a:rPr lang="el-GR" sz="2700" dirty="0"/>
              <a:t/>
            </a:r>
            <a:br>
              <a:rPr lang="el-GR" sz="2700" dirty="0"/>
            </a:br>
            <a:endParaRPr lang="el-GR" sz="2700" dirty="0"/>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2201323"/>
            <a:ext cx="3145779" cy="3119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2299662"/>
            <a:ext cx="2637148" cy="3001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69783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60648"/>
            <a:ext cx="8229600" cy="1944216"/>
          </a:xfrm>
        </p:spPr>
        <p:txBody>
          <a:bodyPr>
            <a:normAutofit fontScale="90000"/>
          </a:bodyPr>
          <a:lstStyle/>
          <a:p>
            <a:r>
              <a:rPr lang="el-GR" dirty="0" smtClean="0"/>
              <a:t/>
            </a:r>
            <a:br>
              <a:rPr lang="el-GR" dirty="0" smtClean="0"/>
            </a:br>
            <a:r>
              <a:rPr lang="el-GR" dirty="0"/>
              <a:t/>
            </a:r>
            <a:br>
              <a:rPr lang="el-GR" dirty="0"/>
            </a:br>
            <a:r>
              <a:rPr lang="en-US" dirty="0" smtClean="0"/>
              <a:t>                                  </a:t>
            </a:r>
            <a:r>
              <a:rPr lang="en-US" sz="2700" dirty="0" smtClean="0"/>
              <a:t>18</a:t>
            </a:r>
            <a:r>
              <a:rPr lang="el-GR" sz="2700" dirty="0" smtClean="0"/>
              <a:t/>
            </a:r>
            <a:br>
              <a:rPr lang="el-GR" sz="2700" dirty="0" smtClean="0"/>
            </a:br>
            <a:r>
              <a:rPr lang="el-GR" dirty="0"/>
              <a:t/>
            </a:r>
            <a:br>
              <a:rPr lang="el-GR" dirty="0"/>
            </a:br>
            <a:r>
              <a:rPr lang="el-GR" dirty="0" smtClean="0"/>
              <a:t/>
            </a:r>
            <a:br>
              <a:rPr lang="el-GR" dirty="0" smtClean="0"/>
            </a:br>
            <a:endParaRPr lang="el-GR" dirty="0"/>
          </a:p>
        </p:txBody>
      </p:sp>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2636912"/>
            <a:ext cx="3419453" cy="290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2636912"/>
            <a:ext cx="3021053" cy="305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548680"/>
            <a:ext cx="7345561"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61227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548680"/>
            <a:ext cx="8229600" cy="1143000"/>
          </a:xfrm>
        </p:spPr>
        <p:txBody>
          <a:bodyPr>
            <a:normAutofit fontScale="90000"/>
          </a:bodyPr>
          <a:lstStyle/>
          <a:p>
            <a:r>
              <a:rPr lang="en-US" dirty="0" smtClean="0"/>
              <a:t>                              </a:t>
            </a:r>
            <a:r>
              <a:rPr lang="en-US" sz="3100" dirty="0" smtClean="0"/>
              <a:t>19</a:t>
            </a:r>
            <a:r>
              <a:rPr lang="en-US" dirty="0" smtClean="0"/>
              <a:t/>
            </a:r>
            <a:br>
              <a:rPr lang="en-US" dirty="0" smtClean="0"/>
            </a:br>
            <a:r>
              <a:rPr lang="el-GR" dirty="0" smtClean="0"/>
              <a:t>Τα Ανθεκτικά - </a:t>
            </a:r>
            <a:r>
              <a:rPr lang="en-US" dirty="0" smtClean="0"/>
              <a:t>The Durables</a:t>
            </a:r>
            <a:r>
              <a:rPr lang="el-GR" dirty="0" smtClean="0"/>
              <a:t/>
            </a:r>
            <a:br>
              <a:rPr lang="el-GR" dirty="0" smtClean="0"/>
            </a:br>
            <a:r>
              <a:rPr lang="el-GR" dirty="0" smtClean="0"/>
              <a:t>Πέτρες &amp; </a:t>
            </a:r>
            <a:r>
              <a:rPr lang="el-GR" dirty="0" err="1" smtClean="0"/>
              <a:t>Λιθιές</a:t>
            </a:r>
            <a:r>
              <a:rPr lang="el-GR" dirty="0" smtClean="0"/>
              <a:t> – </a:t>
            </a:r>
            <a:r>
              <a:rPr lang="en-US" dirty="0" smtClean="0"/>
              <a:t>Stones and Dry Stones</a:t>
            </a:r>
            <a:endParaRPr lang="el-GR"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65292" y="2348881"/>
            <a:ext cx="4131957"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1916832"/>
            <a:ext cx="2828198" cy="1595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3789040"/>
            <a:ext cx="3347864" cy="2471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86245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200" b="1" dirty="0" smtClean="0"/>
              <a:t>Εικαστικό κόσμημα ΙΙΙ</a:t>
            </a:r>
            <a:br>
              <a:rPr lang="el-GR" sz="3200" b="1" dirty="0" smtClean="0"/>
            </a:br>
            <a:r>
              <a:rPr lang="en-US" sz="3200" dirty="0"/>
              <a:t>Fine Art Jewelry III</a:t>
            </a:r>
            <a:endParaRPr lang="el-GR" sz="3200" b="1" dirty="0"/>
          </a:p>
        </p:txBody>
      </p:sp>
      <p:sp>
        <p:nvSpPr>
          <p:cNvPr id="3" name="Θέση περιεχομένου 2"/>
          <p:cNvSpPr>
            <a:spLocks noGrp="1"/>
          </p:cNvSpPr>
          <p:nvPr>
            <p:ph idx="1"/>
          </p:nvPr>
        </p:nvSpPr>
        <p:spPr>
          <a:xfrm>
            <a:off x="457200" y="1484784"/>
            <a:ext cx="8229600" cy="4641379"/>
          </a:xfrm>
        </p:spPr>
        <p:txBody>
          <a:bodyPr>
            <a:normAutofit/>
          </a:bodyPr>
          <a:lstStyle/>
          <a:p>
            <a:pPr marL="0" indent="0">
              <a:buNone/>
            </a:pPr>
            <a:endParaRPr lang="en-US" sz="2400" b="1" dirty="0" smtClean="0"/>
          </a:p>
          <a:p>
            <a:pPr marL="0" indent="0">
              <a:buNone/>
            </a:pPr>
            <a:r>
              <a:rPr lang="en-US" sz="2000" b="1" dirty="0" smtClean="0">
                <a:latin typeface="Calibri" pitchFamily="34" charset="0"/>
                <a:cs typeface="Calibri" pitchFamily="34" charset="0"/>
              </a:rPr>
              <a:t>                                  </a:t>
            </a:r>
            <a:r>
              <a:rPr lang="el-GR" sz="2000" b="1" dirty="0" smtClean="0">
                <a:latin typeface="Calibri" pitchFamily="34" charset="0"/>
                <a:cs typeface="Calibri" pitchFamily="34" charset="0"/>
              </a:rPr>
              <a:t>Φραγκοσυκιά στην ξερολιθιά</a:t>
            </a:r>
          </a:p>
          <a:p>
            <a:pPr marL="0" indent="0">
              <a:buNone/>
            </a:pPr>
            <a:r>
              <a:rPr lang="en-US" sz="2000" b="1" dirty="0" smtClean="0">
                <a:latin typeface="Calibri" pitchFamily="34" charset="0"/>
                <a:cs typeface="Calibri" pitchFamily="34" charset="0"/>
              </a:rPr>
              <a:t>                                    Prickly pear on dry stone</a:t>
            </a:r>
            <a:r>
              <a:rPr lang="en-US" b="1" dirty="0" smtClean="0">
                <a:latin typeface="Calibri" pitchFamily="34" charset="0"/>
                <a:cs typeface="Calibri" pitchFamily="34" charset="0"/>
              </a:rPr>
              <a:t>      </a:t>
            </a:r>
            <a:r>
              <a:rPr lang="en-US" sz="2800" b="1" dirty="0" smtClean="0">
                <a:latin typeface="Calibri" pitchFamily="34" charset="0"/>
                <a:cs typeface="Calibri" pitchFamily="34" charset="0"/>
              </a:rPr>
              <a:t>→</a:t>
            </a:r>
            <a:endParaRPr lang="en-US" sz="2800" b="1" dirty="0">
              <a:latin typeface="Calibri" pitchFamily="34" charset="0"/>
              <a:cs typeface="Calibri" pitchFamily="34" charset="0"/>
            </a:endParaRPr>
          </a:p>
          <a:p>
            <a:pPr marL="0" indent="0">
              <a:buNone/>
            </a:pPr>
            <a:endParaRPr lang="en-US" sz="2400" b="1" dirty="0">
              <a:latin typeface="Calibri" pitchFamily="34" charset="0"/>
              <a:cs typeface="Calibri" pitchFamily="34" charset="0"/>
            </a:endParaRPr>
          </a:p>
          <a:p>
            <a:pPr marL="0" indent="0">
              <a:buNone/>
            </a:pPr>
            <a:r>
              <a:rPr lang="el-GR" sz="2000" b="1" dirty="0" smtClean="0"/>
              <a:t>1</a:t>
            </a:r>
            <a:r>
              <a:rPr lang="el-GR" sz="2000" b="1" baseline="30000" dirty="0" smtClean="0"/>
              <a:t>η</a:t>
            </a:r>
            <a:r>
              <a:rPr lang="el-GR" sz="2000" b="1" dirty="0" smtClean="0"/>
              <a:t> </a:t>
            </a:r>
            <a:r>
              <a:rPr lang="el-GR" sz="2000" b="1" dirty="0" smtClean="0"/>
              <a:t>Παρουσίαση </a:t>
            </a:r>
            <a:r>
              <a:rPr lang="el-GR" sz="2000" b="1" dirty="0" smtClean="0"/>
              <a:t>στη «12</a:t>
            </a:r>
            <a:r>
              <a:rPr lang="el-GR" sz="2000" b="1" baseline="30000" dirty="0" smtClean="0"/>
              <a:t>η</a:t>
            </a:r>
            <a:r>
              <a:rPr lang="el-GR" sz="2000" b="1" dirty="0" smtClean="0"/>
              <a:t> Ανοικτή Καλλιτεχνική Τριλογία Κεφαλονιάς». Στο Θέατρο Κέφαλος του Αργοστολίου, 27-3</a:t>
            </a:r>
            <a:r>
              <a:rPr lang="en-US" sz="2000" b="1" dirty="0" smtClean="0"/>
              <a:t>1</a:t>
            </a:r>
            <a:r>
              <a:rPr lang="el-GR" sz="2000" b="1" dirty="0" smtClean="0"/>
              <a:t> </a:t>
            </a:r>
            <a:r>
              <a:rPr lang="el-GR" sz="2000" b="1" dirty="0"/>
              <a:t>Αυγούστου </a:t>
            </a:r>
            <a:r>
              <a:rPr lang="el-GR" sz="2000" b="1" dirty="0" smtClean="0"/>
              <a:t>2023.</a:t>
            </a:r>
          </a:p>
          <a:p>
            <a:pPr marL="0" indent="0">
              <a:buNone/>
            </a:pPr>
            <a:r>
              <a:rPr lang="el-GR" sz="2000" b="1" dirty="0" smtClean="0"/>
              <a:t>Στα πλαίσια των εκδηλώσεων «Πολιτιστικό Καλοκαίρι Δήμου Αργοστολίου, 2023»</a:t>
            </a:r>
          </a:p>
          <a:p>
            <a:pPr marL="0" indent="0">
              <a:buNone/>
            </a:pPr>
            <a:endParaRPr lang="el-GR" sz="2000" b="1" dirty="0" smtClean="0"/>
          </a:p>
          <a:p>
            <a:pPr marL="0" indent="0">
              <a:buNone/>
            </a:pPr>
            <a:r>
              <a:rPr lang="en-US" sz="2000" b="1" dirty="0" smtClean="0">
                <a:latin typeface="Calibri" pitchFamily="34" charset="0"/>
                <a:cs typeface="Calibri" pitchFamily="34" charset="0"/>
              </a:rPr>
              <a:t>1</a:t>
            </a:r>
            <a:r>
              <a:rPr lang="en-US" sz="2000" b="1" baseline="30000" dirty="0" smtClean="0">
                <a:latin typeface="Calibri" pitchFamily="34" charset="0"/>
                <a:cs typeface="Calibri" pitchFamily="34" charset="0"/>
              </a:rPr>
              <a:t>st</a:t>
            </a:r>
            <a:r>
              <a:rPr lang="en-US" sz="2000" b="1" dirty="0" smtClean="0">
                <a:latin typeface="Calibri" pitchFamily="34" charset="0"/>
                <a:cs typeface="Calibri" pitchFamily="34" charset="0"/>
              </a:rPr>
              <a:t>  </a:t>
            </a:r>
            <a:r>
              <a:rPr lang="en-US" sz="2000" b="1" dirty="0">
                <a:latin typeface="Calibri" pitchFamily="34" charset="0"/>
                <a:cs typeface="Calibri" pitchFamily="34" charset="0"/>
              </a:rPr>
              <a:t>Presentation at the "12th Open Artistic Trilogy of </a:t>
            </a:r>
            <a:r>
              <a:rPr lang="en-US" sz="2000" b="1" dirty="0" err="1">
                <a:latin typeface="Calibri" pitchFamily="34" charset="0"/>
                <a:cs typeface="Calibri" pitchFamily="34" charset="0"/>
              </a:rPr>
              <a:t>Kefalonia</a:t>
            </a:r>
            <a:r>
              <a:rPr lang="en-US" sz="2000" b="1" dirty="0">
                <a:latin typeface="Calibri" pitchFamily="34" charset="0"/>
                <a:cs typeface="Calibri" pitchFamily="34" charset="0"/>
              </a:rPr>
              <a:t>". </a:t>
            </a:r>
          </a:p>
          <a:p>
            <a:pPr marL="0" indent="0">
              <a:buNone/>
            </a:pPr>
            <a:r>
              <a:rPr lang="en-US" sz="2000" b="1" dirty="0" err="1" smtClean="0">
                <a:latin typeface="Calibri" pitchFamily="34" charset="0"/>
                <a:cs typeface="Calibri" pitchFamily="34" charset="0"/>
              </a:rPr>
              <a:t>Kefalos</a:t>
            </a:r>
            <a:r>
              <a:rPr lang="en-US" sz="2000" b="1" dirty="0" smtClean="0">
                <a:latin typeface="Calibri" pitchFamily="34" charset="0"/>
                <a:cs typeface="Calibri" pitchFamily="34" charset="0"/>
              </a:rPr>
              <a:t> </a:t>
            </a:r>
            <a:r>
              <a:rPr lang="en-US" sz="2000" b="1" dirty="0">
                <a:latin typeface="Calibri" pitchFamily="34" charset="0"/>
                <a:cs typeface="Calibri" pitchFamily="34" charset="0"/>
              </a:rPr>
              <a:t>theater </a:t>
            </a:r>
            <a:r>
              <a:rPr lang="en-US" sz="2000" b="1" dirty="0" smtClean="0">
                <a:latin typeface="Calibri" pitchFamily="34" charset="0"/>
                <a:cs typeface="Calibri" pitchFamily="34" charset="0"/>
              </a:rPr>
              <a:t>in</a:t>
            </a:r>
            <a:r>
              <a:rPr lang="en-US" sz="2000" b="1" dirty="0" smtClean="0">
                <a:latin typeface="Calibri" pitchFamily="34" charset="0"/>
                <a:cs typeface="Calibri" pitchFamily="34" charset="0"/>
              </a:rPr>
              <a:t> </a:t>
            </a:r>
            <a:r>
              <a:rPr lang="en-US" sz="2000" b="1" dirty="0" err="1">
                <a:latin typeface="Calibri" pitchFamily="34" charset="0"/>
                <a:cs typeface="Calibri" pitchFamily="34" charset="0"/>
              </a:rPr>
              <a:t>Argostoli</a:t>
            </a:r>
            <a:r>
              <a:rPr lang="en-US" sz="2000" b="1" dirty="0">
                <a:latin typeface="Calibri" pitchFamily="34" charset="0"/>
                <a:cs typeface="Calibri" pitchFamily="34" charset="0"/>
              </a:rPr>
              <a:t>, August 27-30, 2023. </a:t>
            </a:r>
          </a:p>
          <a:p>
            <a:pPr marL="0" indent="0">
              <a:buNone/>
            </a:pPr>
            <a:r>
              <a:rPr lang="en-US" sz="2000" b="1" dirty="0" smtClean="0">
                <a:latin typeface="Calibri" pitchFamily="34" charset="0"/>
                <a:cs typeface="Calibri" pitchFamily="34" charset="0"/>
              </a:rPr>
              <a:t>Part of the </a:t>
            </a:r>
            <a:r>
              <a:rPr lang="en-US" sz="2000" b="1" dirty="0" smtClean="0">
                <a:latin typeface="Calibri" pitchFamily="34" charset="0"/>
                <a:cs typeface="Calibri" pitchFamily="34" charset="0"/>
              </a:rPr>
              <a:t>events</a:t>
            </a:r>
            <a:r>
              <a:rPr lang="en-US" sz="2000" b="1" dirty="0" smtClean="0">
                <a:latin typeface="Calibri" pitchFamily="34" charset="0"/>
                <a:cs typeface="Calibri" pitchFamily="34" charset="0"/>
              </a:rPr>
              <a:t> </a:t>
            </a:r>
            <a:r>
              <a:rPr lang="en-US" sz="2000" b="1" dirty="0">
                <a:latin typeface="Calibri" pitchFamily="34" charset="0"/>
                <a:cs typeface="Calibri" pitchFamily="34" charset="0"/>
              </a:rPr>
              <a:t>"Cultural Summer of the Municipality of </a:t>
            </a:r>
            <a:r>
              <a:rPr lang="en-US" sz="2000" b="1" dirty="0" err="1">
                <a:latin typeface="Calibri" pitchFamily="34" charset="0"/>
                <a:cs typeface="Calibri" pitchFamily="34" charset="0"/>
              </a:rPr>
              <a:t>Argostoli</a:t>
            </a:r>
            <a:r>
              <a:rPr lang="en-US" sz="2000" b="1" dirty="0">
                <a:latin typeface="Calibri" pitchFamily="34" charset="0"/>
                <a:cs typeface="Calibri" pitchFamily="34" charset="0"/>
              </a:rPr>
              <a:t>, 2023"</a:t>
            </a:r>
            <a:endParaRPr lang="el-GR" sz="2000" b="1" dirty="0">
              <a:latin typeface="Calibri" pitchFamily="34" charset="0"/>
              <a:cs typeface="Calibri" pitchFamily="34" charset="0"/>
            </a:endParaRPr>
          </a:p>
          <a:p>
            <a:endParaRPr lang="el-GR" sz="2000" b="1" dirty="0" smtClean="0">
              <a:latin typeface="Calibri" pitchFamily="34" charset="0"/>
              <a:cs typeface="Calibri" pitchFamily="34"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332656"/>
            <a:ext cx="2664297"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27358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11560" y="220868"/>
            <a:ext cx="8229600" cy="1839979"/>
          </a:xfrm>
        </p:spPr>
        <p:txBody>
          <a:bodyPr>
            <a:normAutofit fontScale="90000"/>
          </a:bodyPr>
          <a:lstStyle/>
          <a:p>
            <a:r>
              <a:rPr lang="en-US" sz="3200" dirty="0" smtClean="0">
                <a:latin typeface="Tw Cen MT Condensed" pitchFamily="34" charset="0"/>
                <a:cs typeface="Calibri" pitchFamily="34" charset="0"/>
              </a:rPr>
              <a:t>                                             </a:t>
            </a:r>
            <a:br>
              <a:rPr lang="en-US" sz="3200" dirty="0" smtClean="0">
                <a:latin typeface="Tw Cen MT Condensed" pitchFamily="34" charset="0"/>
                <a:cs typeface="Calibri" pitchFamily="34" charset="0"/>
              </a:rPr>
            </a:br>
            <a:r>
              <a:rPr lang="en-US" sz="3200" dirty="0">
                <a:latin typeface="Tw Cen MT Condensed" pitchFamily="34" charset="0"/>
                <a:cs typeface="Calibri" pitchFamily="34" charset="0"/>
              </a:rPr>
              <a:t/>
            </a:r>
            <a:br>
              <a:rPr lang="en-US" sz="3200" dirty="0">
                <a:latin typeface="Tw Cen MT Condensed" pitchFamily="34" charset="0"/>
                <a:cs typeface="Calibri" pitchFamily="34" charset="0"/>
              </a:rPr>
            </a:br>
            <a:r>
              <a:rPr lang="en-US" sz="3200" dirty="0" smtClean="0">
                <a:latin typeface="Tw Cen MT Condensed" pitchFamily="34" charset="0"/>
                <a:cs typeface="Calibri" pitchFamily="34" charset="0"/>
              </a:rPr>
              <a:t/>
            </a:r>
            <a:br>
              <a:rPr lang="en-US" sz="3200" dirty="0" smtClean="0">
                <a:latin typeface="Tw Cen MT Condensed" pitchFamily="34" charset="0"/>
                <a:cs typeface="Calibri" pitchFamily="34" charset="0"/>
              </a:rPr>
            </a:br>
            <a:r>
              <a:rPr lang="en-US" sz="3200" dirty="0" smtClean="0">
                <a:latin typeface="Tw Cen MT Condensed" pitchFamily="34" charset="0"/>
                <a:cs typeface="Calibri" pitchFamily="34" charset="0"/>
              </a:rPr>
              <a:t>                                            </a:t>
            </a:r>
            <a:br>
              <a:rPr lang="en-US" sz="3200" dirty="0" smtClean="0">
                <a:latin typeface="Tw Cen MT Condensed" pitchFamily="34" charset="0"/>
                <a:cs typeface="Calibri" pitchFamily="34" charset="0"/>
              </a:rPr>
            </a:br>
            <a:r>
              <a:rPr lang="en-US" sz="3200" dirty="0" smtClean="0">
                <a:latin typeface="Tw Cen MT Condensed" pitchFamily="34" charset="0"/>
                <a:cs typeface="Calibri" pitchFamily="34" charset="0"/>
              </a:rPr>
              <a:t>                                             </a:t>
            </a:r>
            <a:r>
              <a:rPr lang="en-US" sz="2700" dirty="0">
                <a:latin typeface="Tw Cen MT Condensed" pitchFamily="34" charset="0"/>
                <a:cs typeface="Calibri" pitchFamily="34" charset="0"/>
              </a:rPr>
              <a:t>20</a:t>
            </a:r>
            <a:r>
              <a:rPr lang="en-US" sz="3200" dirty="0" smtClean="0">
                <a:latin typeface="Tw Cen MT Condensed" pitchFamily="34" charset="0"/>
                <a:cs typeface="Calibri" pitchFamily="34" charset="0"/>
              </a:rPr>
              <a:t/>
            </a:r>
            <a:br>
              <a:rPr lang="en-US" sz="3200" dirty="0" smtClean="0">
                <a:latin typeface="Tw Cen MT Condensed" pitchFamily="34" charset="0"/>
                <a:cs typeface="Calibri" pitchFamily="34" charset="0"/>
              </a:rPr>
            </a:br>
            <a:r>
              <a:rPr lang="en-US" sz="2700" dirty="0" smtClean="0">
                <a:latin typeface="Calibri" pitchFamily="34" charset="0"/>
                <a:cs typeface="Calibri" pitchFamily="34" charset="0"/>
              </a:rPr>
              <a:t>T</a:t>
            </a:r>
            <a:r>
              <a:rPr lang="el-GR" sz="2700" dirty="0" smtClean="0">
                <a:latin typeface="Calibri" pitchFamily="34" charset="0"/>
                <a:cs typeface="Calibri" pitchFamily="34" charset="0"/>
              </a:rPr>
              <a:t>α Ανθεκτικά- </a:t>
            </a:r>
            <a:r>
              <a:rPr lang="en-US" sz="2700" dirty="0" smtClean="0">
                <a:latin typeface="Calibri" pitchFamily="34" charset="0"/>
                <a:cs typeface="Calibri" pitchFamily="34" charset="0"/>
              </a:rPr>
              <a:t>The Durables</a:t>
            </a:r>
            <a:br>
              <a:rPr lang="en-US" sz="2700" dirty="0" smtClean="0">
                <a:latin typeface="Calibri" pitchFamily="34" charset="0"/>
                <a:cs typeface="Calibri" pitchFamily="34" charset="0"/>
              </a:rPr>
            </a:br>
            <a:r>
              <a:rPr lang="el-GR" sz="2700" dirty="0" smtClean="0">
                <a:latin typeface="Calibri" pitchFamily="34" charset="0"/>
                <a:cs typeface="Calibri" pitchFamily="34" charset="0"/>
              </a:rPr>
              <a:t>Πρόσωπο </a:t>
            </a:r>
            <a:r>
              <a:rPr lang="el-GR" sz="2700" dirty="0" smtClean="0">
                <a:latin typeface="Calibri" pitchFamily="34" charset="0"/>
                <a:cs typeface="Calibri" pitchFamily="34" charset="0"/>
              </a:rPr>
              <a:t>Γυναίκας </a:t>
            </a:r>
            <a:r>
              <a:rPr lang="el-GR" sz="2700" dirty="0" smtClean="0">
                <a:latin typeface="Calibri" pitchFamily="34" charset="0"/>
                <a:cs typeface="Calibri" pitchFamily="34" charset="0"/>
              </a:rPr>
              <a:t>στο φύλλο της Φραγκοσυκιάς </a:t>
            </a:r>
            <a:r>
              <a:rPr lang="en-US" sz="2700" dirty="0" smtClean="0">
                <a:latin typeface="Calibri" pitchFamily="34" charset="0"/>
                <a:cs typeface="Calibri" pitchFamily="34" charset="0"/>
              </a:rPr>
              <a:t> - </a:t>
            </a:r>
            <a:r>
              <a:rPr lang="el-GR" sz="2700" dirty="0" err="1" smtClean="0">
                <a:latin typeface="Calibri" pitchFamily="34" charset="0"/>
                <a:cs typeface="Calibri" pitchFamily="34" charset="0"/>
              </a:rPr>
              <a:t>Λιθιά</a:t>
            </a:r>
            <a:r>
              <a:rPr lang="en-US" sz="2700" dirty="0" smtClean="0">
                <a:latin typeface="Calibri" pitchFamily="34" charset="0"/>
                <a:cs typeface="Calibri" pitchFamily="34" charset="0"/>
              </a:rPr>
              <a:t>  </a:t>
            </a:r>
            <a:r>
              <a:rPr lang="en-US" sz="2700" dirty="0" smtClean="0">
                <a:latin typeface="Calibri" pitchFamily="34" charset="0"/>
                <a:cs typeface="Calibri" pitchFamily="34" charset="0"/>
              </a:rPr>
              <a:t>&amp;</a:t>
            </a:r>
            <a:r>
              <a:rPr lang="el-GR" sz="2700" dirty="0">
                <a:latin typeface="Calibri" pitchFamily="34" charset="0"/>
                <a:cs typeface="Calibri" pitchFamily="34" charset="0"/>
              </a:rPr>
              <a:t> </a:t>
            </a:r>
            <a:r>
              <a:rPr lang="el-GR" sz="2700" dirty="0" smtClean="0">
                <a:latin typeface="Calibri" pitchFamily="34" charset="0"/>
                <a:cs typeface="Calibri" pitchFamily="34" charset="0"/>
              </a:rPr>
              <a:t>Φραγκοσυκιά</a:t>
            </a:r>
            <a:r>
              <a:rPr lang="en-US" sz="2700" dirty="0" smtClean="0">
                <a:latin typeface="Calibri" pitchFamily="34" charset="0"/>
                <a:cs typeface="Calibri" pitchFamily="34" charset="0"/>
              </a:rPr>
              <a:t/>
            </a:r>
            <a:br>
              <a:rPr lang="en-US" sz="2700" dirty="0" smtClean="0">
                <a:latin typeface="Calibri" pitchFamily="34" charset="0"/>
                <a:cs typeface="Calibri" pitchFamily="34" charset="0"/>
              </a:rPr>
            </a:br>
            <a:r>
              <a:rPr lang="en-US" sz="2700" dirty="0" smtClean="0">
                <a:latin typeface="Calibri" pitchFamily="34" charset="0"/>
                <a:cs typeface="Calibri" pitchFamily="34" charset="0"/>
              </a:rPr>
              <a:t>Woman’s Face </a:t>
            </a:r>
            <a:r>
              <a:rPr lang="en-US" sz="2700" dirty="0" smtClean="0">
                <a:latin typeface="Calibri" pitchFamily="34" charset="0"/>
                <a:cs typeface="Calibri" pitchFamily="34" charset="0"/>
              </a:rPr>
              <a:t>on Prickly </a:t>
            </a:r>
            <a:r>
              <a:rPr lang="en-US" sz="2700" dirty="0">
                <a:latin typeface="Calibri" pitchFamily="34" charset="0"/>
                <a:cs typeface="Calibri" pitchFamily="34" charset="0"/>
              </a:rPr>
              <a:t>P</a:t>
            </a:r>
            <a:r>
              <a:rPr lang="en-US" sz="2700" dirty="0" smtClean="0">
                <a:latin typeface="Calibri" pitchFamily="34" charset="0"/>
                <a:cs typeface="Calibri" pitchFamily="34" charset="0"/>
              </a:rPr>
              <a:t>ear leaf - </a:t>
            </a:r>
            <a:r>
              <a:rPr lang="en-US" sz="2700" dirty="0" smtClean="0">
                <a:latin typeface="Calibri" pitchFamily="34" charset="0"/>
                <a:cs typeface="Calibri" pitchFamily="34" charset="0"/>
              </a:rPr>
              <a:t>Dry Stone &amp; </a:t>
            </a:r>
            <a:r>
              <a:rPr lang="en-US" sz="2700" dirty="0">
                <a:latin typeface="Calibri" pitchFamily="34" charset="0"/>
                <a:cs typeface="Calibri" pitchFamily="34" charset="0"/>
              </a:rPr>
              <a:t>Prickly Pear</a:t>
            </a:r>
            <a:endParaRPr lang="el-GR" sz="2700" dirty="0">
              <a:latin typeface="Calibri" pitchFamily="34" charset="0"/>
              <a:cs typeface="Calibri" pitchFamily="34" charset="0"/>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8932" y="2189611"/>
            <a:ext cx="4035539"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6573" y="3699805"/>
            <a:ext cx="1934336" cy="244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0909" y="2200554"/>
            <a:ext cx="2493630" cy="3026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23273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0" y="-747463"/>
            <a:ext cx="8458200" cy="5616624"/>
          </a:xfrm>
        </p:spPr>
        <p:txBody>
          <a:bodyPr>
            <a:normAutofit/>
          </a:bodyPr>
          <a:lstStyle/>
          <a:p>
            <a:r>
              <a:rPr lang="el-GR" dirty="0" smtClean="0"/>
              <a:t/>
            </a:r>
            <a:br>
              <a:rPr lang="el-GR" dirty="0" smtClean="0"/>
            </a:br>
            <a:r>
              <a:rPr lang="el-GR" dirty="0"/>
              <a:t/>
            </a:r>
            <a:br>
              <a:rPr lang="el-GR" dirty="0"/>
            </a:br>
            <a:r>
              <a:rPr lang="el-GR" dirty="0" smtClean="0"/>
              <a:t/>
            </a:r>
            <a:br>
              <a:rPr lang="el-GR" dirty="0" smtClean="0"/>
            </a:br>
            <a:r>
              <a:rPr lang="el-GR" dirty="0"/>
              <a:t/>
            </a:r>
            <a:br>
              <a:rPr lang="el-GR" dirty="0"/>
            </a:br>
            <a:r>
              <a:rPr lang="el-GR" dirty="0" smtClean="0"/>
              <a:t>Η </a:t>
            </a:r>
            <a:r>
              <a:rPr lang="el-GR" b="1" dirty="0" smtClean="0"/>
              <a:t> πέτρα και οι </a:t>
            </a:r>
            <a:r>
              <a:rPr lang="el-GR" b="1" dirty="0" err="1" smtClean="0"/>
              <a:t>λιθιές</a:t>
            </a:r>
            <a:r>
              <a:rPr lang="el-GR" b="1" dirty="0" smtClean="0"/>
              <a:t/>
            </a:r>
            <a:br>
              <a:rPr lang="el-GR" b="1" dirty="0" smtClean="0"/>
            </a:br>
            <a:r>
              <a:rPr lang="el-GR" b="1" dirty="0" smtClean="0"/>
              <a:t> που δεσπόζουν σε</a:t>
            </a:r>
            <a:br>
              <a:rPr lang="el-GR" b="1" dirty="0" smtClean="0"/>
            </a:br>
            <a:r>
              <a:rPr lang="el-GR" b="1" dirty="0" smtClean="0"/>
              <a:t> Κεφαλονιά και Ιθάκη, </a:t>
            </a:r>
            <a:br>
              <a:rPr lang="el-GR" b="1" dirty="0" smtClean="0"/>
            </a:br>
            <a:r>
              <a:rPr lang="el-GR" dirty="0" smtClean="0"/>
              <a:t>εμπνέουν  </a:t>
            </a:r>
            <a:r>
              <a:rPr lang="el-GR" dirty="0"/>
              <a:t>Δ</a:t>
            </a:r>
            <a:r>
              <a:rPr lang="el-GR" dirty="0" smtClean="0"/>
              <a:t>ημιουργία</a:t>
            </a:r>
            <a:endParaRPr lang="el-GR" b="1" dirty="0"/>
          </a:p>
        </p:txBody>
      </p:sp>
      <p:sp>
        <p:nvSpPr>
          <p:cNvPr id="3" name="Υπότιτλος 2"/>
          <p:cNvSpPr>
            <a:spLocks noGrp="1"/>
          </p:cNvSpPr>
          <p:nvPr>
            <p:ph type="subTitle" idx="1"/>
          </p:nvPr>
        </p:nvSpPr>
        <p:spPr>
          <a:xfrm>
            <a:off x="179512" y="5229200"/>
            <a:ext cx="5400600" cy="1152128"/>
          </a:xfrm>
        </p:spPr>
        <p:txBody>
          <a:bodyPr>
            <a:normAutofit/>
          </a:bodyPr>
          <a:lstStyle/>
          <a:p>
            <a:endParaRPr lang="el-GR" sz="2400" b="1" dirty="0" smtClean="0">
              <a:solidFill>
                <a:schemeClr val="tx1"/>
              </a:solidFill>
            </a:endParaRPr>
          </a:p>
          <a:p>
            <a:endParaRPr lang="el-GR" sz="2400" b="1" dirty="0" smtClean="0">
              <a:solidFill>
                <a:schemeClr val="tx1"/>
              </a:solidFill>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052736"/>
            <a:ext cx="3722500"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76562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dirty="0" smtClean="0"/>
              <a:t>                                        </a:t>
            </a:r>
            <a:br>
              <a:rPr lang="en-US" dirty="0" smtClean="0"/>
            </a:br>
            <a:r>
              <a:rPr lang="el-GR" dirty="0" smtClean="0"/>
              <a:t>Κρόκος                          </a:t>
            </a:r>
            <a:r>
              <a:rPr lang="en-US" dirty="0" smtClean="0"/>
              <a:t>      </a:t>
            </a:r>
            <a:r>
              <a:rPr lang="el-GR" dirty="0" smtClean="0"/>
              <a:t>  </a:t>
            </a:r>
            <a:r>
              <a:rPr lang="el-GR" sz="2700" dirty="0" smtClean="0"/>
              <a:t>Κρόκος</a:t>
            </a:r>
            <a:br>
              <a:rPr lang="el-GR" sz="2700" dirty="0" smtClean="0"/>
            </a:br>
            <a:r>
              <a:rPr lang="en-US" sz="2700" dirty="0"/>
              <a:t> </a:t>
            </a:r>
            <a:r>
              <a:rPr lang="en-US" sz="2700" dirty="0" smtClean="0"/>
              <a:t>                                                     Crocus </a:t>
            </a:r>
            <a:r>
              <a:rPr lang="en-US" sz="2700" dirty="0" smtClean="0">
                <a:latin typeface="Calibri"/>
                <a:cs typeface="Calibri"/>
              </a:rPr>
              <a:t>→</a:t>
            </a:r>
            <a:r>
              <a:rPr lang="en-US" sz="2700" dirty="0" smtClean="0"/>
              <a:t>      </a:t>
            </a:r>
            <a:endParaRPr lang="el-GR" sz="2700" dirty="0"/>
          </a:p>
        </p:txBody>
      </p:sp>
      <p:sp>
        <p:nvSpPr>
          <p:cNvPr id="3" name="Θέση περιεχομένου 2"/>
          <p:cNvSpPr>
            <a:spLocks noGrp="1"/>
          </p:cNvSpPr>
          <p:nvPr>
            <p:ph idx="1"/>
          </p:nvPr>
        </p:nvSpPr>
        <p:spPr>
          <a:xfrm>
            <a:off x="457200" y="1600200"/>
            <a:ext cx="8229600" cy="4997152"/>
          </a:xfrm>
        </p:spPr>
        <p:txBody>
          <a:bodyPr>
            <a:normAutofit fontScale="92500" lnSpcReduction="10000"/>
          </a:bodyPr>
          <a:lstStyle/>
          <a:p>
            <a:pPr marL="0" indent="0">
              <a:buNone/>
            </a:pPr>
            <a:endParaRPr lang="el-GR" sz="2400" dirty="0" smtClean="0"/>
          </a:p>
          <a:p>
            <a:pPr marL="0" indent="0">
              <a:buNone/>
            </a:pPr>
            <a:endParaRPr lang="el-GR" sz="2400" dirty="0"/>
          </a:p>
          <a:p>
            <a:pPr marL="0" indent="0">
              <a:buNone/>
            </a:pPr>
            <a:endParaRPr lang="el-GR" sz="2400" dirty="0" smtClean="0"/>
          </a:p>
          <a:p>
            <a:pPr marL="0" indent="0">
              <a:buNone/>
            </a:pPr>
            <a:r>
              <a:rPr lang="el-GR" sz="1500" b="1" dirty="0" smtClean="0"/>
              <a:t>Η Σοφία </a:t>
            </a:r>
            <a:r>
              <a:rPr lang="el-GR" sz="1500" b="1" dirty="0" err="1" smtClean="0"/>
              <a:t>Αράβου</a:t>
            </a:r>
            <a:r>
              <a:rPr lang="el-GR" sz="1500" b="1" dirty="0" smtClean="0"/>
              <a:t>-Παπαδάτου, είναι εικαστικός, συγγραφέας, ποιήτρια και αρθρογράφος. Ασχολείται με τη Ζωγραφική και την Γλυπτική-κυρίως </a:t>
            </a:r>
            <a:r>
              <a:rPr lang="el-GR" sz="1500" b="1" dirty="0" err="1" smtClean="0"/>
              <a:t>μικρογλυπτική</a:t>
            </a:r>
            <a:r>
              <a:rPr lang="el-GR" sz="1500" b="1" dirty="0" smtClean="0"/>
              <a:t> Εικαστικού Κοσμήματος. </a:t>
            </a:r>
          </a:p>
          <a:p>
            <a:pPr marL="0" indent="0">
              <a:buNone/>
            </a:pPr>
            <a:r>
              <a:rPr lang="el-GR" sz="1500" b="1" dirty="0" smtClean="0"/>
              <a:t>Μέλος του ΟΟΛΚ-Ομίλου Οδοντιάτρων Λογοτεχνών Καλλιτεχνών. Συμμετέχει σε πολλές ομαδικές εκθέσεις. Έχει κάνει ατομικές εκδόσεις ποίησης και πεζογραφίας. Συμμετέχει σε πολλούς συλλογικούς τόμους, προτείνοντας την είσοδο της Ψυχολογίας και της Τέχνης στην Εκπαίδευση. </a:t>
            </a:r>
          </a:p>
          <a:p>
            <a:pPr marL="0" indent="0">
              <a:buNone/>
            </a:pPr>
            <a:r>
              <a:rPr lang="el-GR" sz="1500" b="1" dirty="0" smtClean="0"/>
              <a:t>Αρθρογραφεί στο</a:t>
            </a:r>
            <a:r>
              <a:rPr lang="en-US" sz="1500" b="1" dirty="0"/>
              <a:t> </a:t>
            </a:r>
            <a:r>
              <a:rPr lang="el-GR" sz="1500" b="1" dirty="0" err="1" smtClean="0"/>
              <a:t>Κεφαλονίτικο</a:t>
            </a:r>
            <a:r>
              <a:rPr lang="el-GR" sz="1500" b="1" dirty="0" smtClean="0"/>
              <a:t> </a:t>
            </a:r>
            <a:r>
              <a:rPr lang="el-GR" sz="1500" b="1" dirty="0" err="1" smtClean="0"/>
              <a:t>σάϊτ</a:t>
            </a:r>
            <a:r>
              <a:rPr lang="en-US" sz="1500" b="1" dirty="0" smtClean="0"/>
              <a:t> </a:t>
            </a:r>
            <a:r>
              <a:rPr lang="el-GR" sz="1500" b="1" dirty="0" smtClean="0"/>
              <a:t> </a:t>
            </a:r>
            <a:r>
              <a:rPr lang="en-US" sz="1500" b="1" dirty="0" err="1" smtClean="0"/>
              <a:t>kefaloniastatus</a:t>
            </a:r>
            <a:r>
              <a:rPr lang="en-US" sz="1500" b="1" dirty="0"/>
              <a:t> </a:t>
            </a:r>
            <a:r>
              <a:rPr lang="el-GR" sz="1500" b="1" dirty="0" smtClean="0"/>
              <a:t>από τριετίας</a:t>
            </a:r>
            <a:r>
              <a:rPr lang="en-US" sz="1500" b="1" dirty="0" smtClean="0"/>
              <a:t>,</a:t>
            </a:r>
            <a:r>
              <a:rPr lang="el-GR" sz="1500" b="1" dirty="0" smtClean="0"/>
              <a:t> με την εβδομαδιαία στήλη </a:t>
            </a:r>
            <a:endParaRPr lang="en-US" sz="1500" b="1" dirty="0" smtClean="0"/>
          </a:p>
          <a:p>
            <a:pPr marL="0" indent="0">
              <a:buNone/>
            </a:pPr>
            <a:r>
              <a:rPr lang="el-GR" sz="1500" b="1" dirty="0" smtClean="0"/>
              <a:t>«εν Σοφία</a:t>
            </a:r>
            <a:r>
              <a:rPr lang="el-GR" sz="1500" b="1" dirty="0" smtClean="0"/>
              <a:t>»</a:t>
            </a:r>
            <a:r>
              <a:rPr lang="en-US" sz="1500" b="1" dirty="0" smtClean="0"/>
              <a:t>, </a:t>
            </a:r>
            <a:r>
              <a:rPr lang="el-GR" sz="1500" b="1" dirty="0" smtClean="0"/>
              <a:t>όπως και σε άλλα ενημερωτικά μέσα.</a:t>
            </a:r>
            <a:endParaRPr lang="el-GR" sz="1500" b="1" dirty="0" smtClean="0"/>
          </a:p>
          <a:p>
            <a:pPr marL="0" indent="0">
              <a:buNone/>
            </a:pPr>
            <a:r>
              <a:rPr lang="el-GR" sz="1500" b="1" dirty="0"/>
              <a:t>σ</a:t>
            </a:r>
            <a:r>
              <a:rPr lang="el-GR" sz="1500" b="1" dirty="0" smtClean="0"/>
              <a:t>. Οδοντίατρος</a:t>
            </a:r>
            <a:r>
              <a:rPr lang="en-US" sz="1500" b="1" dirty="0" smtClean="0"/>
              <a:t>, MSc </a:t>
            </a:r>
            <a:r>
              <a:rPr lang="el-GR" sz="1500" b="1" dirty="0" smtClean="0"/>
              <a:t>Κοινωνικής Οδοντιατρικής, Διδάκτωρ Ψυχολογίας, </a:t>
            </a:r>
            <a:r>
              <a:rPr lang="en-US" sz="1500" b="1" dirty="0" smtClean="0"/>
              <a:t>PhD</a:t>
            </a:r>
            <a:endParaRPr lang="el-GR" sz="1500" b="1" dirty="0" smtClean="0"/>
          </a:p>
          <a:p>
            <a:pPr marL="0" indent="0">
              <a:buNone/>
            </a:pPr>
            <a:endParaRPr lang="el-GR" sz="1500" b="1" dirty="0"/>
          </a:p>
          <a:p>
            <a:pPr marL="0" indent="0">
              <a:buNone/>
            </a:pPr>
            <a:r>
              <a:rPr lang="en-US" sz="1600" b="1" dirty="0" smtClean="0"/>
              <a:t>Sofia </a:t>
            </a:r>
            <a:r>
              <a:rPr lang="en-US" sz="1600" b="1" dirty="0" err="1"/>
              <a:t>Aravou-Papadatou</a:t>
            </a:r>
            <a:r>
              <a:rPr lang="en-US" sz="1600" b="1" dirty="0"/>
              <a:t>  is an artist, writer, poet and columnist. She deals with Painting and Sculpture-mainly micro-sculpture of Fine Art Jewelry. </a:t>
            </a:r>
          </a:p>
          <a:p>
            <a:pPr marL="0" indent="0">
              <a:buNone/>
            </a:pPr>
            <a:r>
              <a:rPr lang="en-US" sz="1600" b="1" dirty="0"/>
              <a:t>Member of the OOLK-Group of Dentists Writers Artists. Participates in many group exhibitions. She has made individual publications of poetry and prose. She participates in many collective volumes, proposing the entry of Psychology and Art in Education. She writes for the </a:t>
            </a:r>
            <a:r>
              <a:rPr lang="en-US" sz="1600" b="1" dirty="0" err="1"/>
              <a:t>Kefalonian</a:t>
            </a:r>
            <a:r>
              <a:rPr lang="en-US" sz="1600" b="1" dirty="0"/>
              <a:t> site </a:t>
            </a:r>
            <a:r>
              <a:rPr lang="en-US" sz="1600" b="1" dirty="0" err="1"/>
              <a:t>kefaloniastatus</a:t>
            </a:r>
            <a:r>
              <a:rPr lang="en-US" sz="1600" b="1" dirty="0"/>
              <a:t>, since three years in the weekly column "en </a:t>
            </a:r>
            <a:r>
              <a:rPr lang="en-US" sz="1600" b="1" dirty="0" smtClean="0"/>
              <a:t>Sophia</a:t>
            </a:r>
            <a:r>
              <a:rPr lang="en-US" sz="1600" b="1" dirty="0" smtClean="0"/>
              <a:t>“</a:t>
            </a:r>
            <a:r>
              <a:rPr lang="el-GR" sz="1600" b="1" dirty="0"/>
              <a:t> </a:t>
            </a:r>
            <a:r>
              <a:rPr lang="en-US" sz="1600" b="1" dirty="0" smtClean="0"/>
              <a:t>and in other sites too.</a:t>
            </a:r>
            <a:endParaRPr lang="en-US" sz="1600" b="1" dirty="0"/>
          </a:p>
          <a:p>
            <a:pPr marL="0" indent="0">
              <a:buNone/>
            </a:pPr>
            <a:r>
              <a:rPr lang="en-US" sz="1600" b="1" dirty="0"/>
              <a:t> r. Dentist, Community Dentistry, MSc,  </a:t>
            </a:r>
            <a:r>
              <a:rPr lang="en-US" sz="1600" b="1" dirty="0" err="1"/>
              <a:t>Dr</a:t>
            </a:r>
            <a:r>
              <a:rPr lang="en-US" sz="1600" b="1" dirty="0"/>
              <a:t> of Psychology, PhD</a:t>
            </a:r>
            <a:endParaRPr lang="el-GR" sz="1600" b="1" dirty="0"/>
          </a:p>
          <a:p>
            <a:pPr marL="0" indent="0">
              <a:buNone/>
            </a:pPr>
            <a:endParaRPr lang="el-GR" sz="1500" b="1" dirty="0" smtClean="0"/>
          </a:p>
          <a:p>
            <a:pPr marL="0" indent="0">
              <a:buNone/>
            </a:pPr>
            <a:endParaRPr lang="el-GR" sz="1500" b="1" dirty="0"/>
          </a:p>
        </p:txBody>
      </p:sp>
      <p:pic>
        <p:nvPicPr>
          <p:cNvPr id="4" name="Picture 2" descr="C:\Users\papad\Documents\ΦΩΤΟ ΒΟΛΟΣ ΜΕ ΤΙΝΑ 1-79961104_2929698740383066_2960677156503420928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79" y="191078"/>
            <a:ext cx="2007366" cy="2445834"/>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948264" y="80874"/>
            <a:ext cx="1440160" cy="2666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98059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graphicFrame>
        <p:nvGraphicFramePr>
          <p:cNvPr id="5" name="Θέση περιεχομένου 4"/>
          <p:cNvGraphicFramePr>
            <a:graphicFrameLocks noGrp="1"/>
          </p:cNvGraphicFramePr>
          <p:nvPr>
            <p:ph idx="1"/>
            <p:extLst>
              <p:ext uri="{D42A27DB-BD31-4B8C-83A1-F6EECF244321}">
                <p14:modId xmlns:p14="http://schemas.microsoft.com/office/powerpoint/2010/main" val="339375290"/>
              </p:ext>
            </p:extLst>
          </p:nvPr>
        </p:nvGraphicFramePr>
        <p:xfrm>
          <a:off x="467544" y="548679"/>
          <a:ext cx="4392487" cy="5832649"/>
        </p:xfrm>
        <a:graphic>
          <a:graphicData uri="http://schemas.openxmlformats.org/drawingml/2006/table">
            <a:tbl>
              <a:tblPr firstRow="1" bandRow="1">
                <a:tableStyleId>{5C22544A-7EE6-4342-B048-85BDC9FD1C3A}</a:tableStyleId>
              </a:tblPr>
              <a:tblGrid>
                <a:gridCol w="3456384"/>
                <a:gridCol w="936103"/>
              </a:tblGrid>
              <a:tr h="5923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Περιεχόμενα</a:t>
                      </a:r>
                    </a:p>
                  </a:txBody>
                  <a:tcPr/>
                </a:tc>
                <a:tc>
                  <a:txBody>
                    <a:bodyPr/>
                    <a:lstStyle/>
                    <a:p>
                      <a:r>
                        <a:rPr lang="el-GR" sz="1600" dirty="0" smtClean="0"/>
                        <a:t>Σελίδες</a:t>
                      </a:r>
                      <a:endParaRPr lang="el-GR" sz="1600" dirty="0"/>
                    </a:p>
                  </a:txBody>
                  <a:tcPr/>
                </a:tc>
              </a:tr>
              <a:tr h="1185528">
                <a:tc>
                  <a:txBody>
                    <a:bodyPr/>
                    <a:lstStyle/>
                    <a:p>
                      <a:r>
                        <a:rPr lang="el-GR" sz="1600" b="1" dirty="0" smtClean="0"/>
                        <a:t>ΠΙΝΑΚΑΣ: «Οι Εννέα Μούσες πετούν πάνω από την Κεφαλονιά και την Ιθάκη</a:t>
                      </a:r>
                      <a:r>
                        <a:rPr lang="en-US" sz="1600" b="1" dirty="0" smtClean="0"/>
                        <a:t>, </a:t>
                      </a:r>
                      <a:r>
                        <a:rPr lang="el-GR" sz="1600" b="1" dirty="0" smtClean="0"/>
                        <a:t>σχηματίζοντας</a:t>
                      </a:r>
                      <a:r>
                        <a:rPr lang="el-GR" sz="1600" b="1" baseline="0" dirty="0" smtClean="0"/>
                        <a:t> τον αστερισμό του Πήγασου</a:t>
                      </a:r>
                      <a:r>
                        <a:rPr lang="en-US" sz="1600" b="1" baseline="0" dirty="0" smtClean="0"/>
                        <a:t>, </a:t>
                      </a:r>
                      <a:r>
                        <a:rPr lang="el-GR" sz="1600" b="1" baseline="0" dirty="0" smtClean="0"/>
                        <a:t>ηγέτη των Μουσών»</a:t>
                      </a:r>
                      <a:endParaRPr lang="el-GR" sz="1600" b="1" dirty="0"/>
                    </a:p>
                  </a:txBody>
                  <a:tcPr/>
                </a:tc>
                <a:tc>
                  <a:txBody>
                    <a:bodyPr/>
                    <a:lstStyle/>
                    <a:p>
                      <a:endParaRPr lang="el-GR" sz="1600" dirty="0" smtClean="0"/>
                    </a:p>
                    <a:p>
                      <a:r>
                        <a:rPr lang="el-GR" sz="1600" b="1" dirty="0" smtClean="0"/>
                        <a:t>5</a:t>
                      </a:r>
                      <a:r>
                        <a:rPr lang="en-US" sz="1600" b="1" dirty="0" smtClean="0"/>
                        <a:t>-6-7</a:t>
                      </a:r>
                      <a:endParaRPr lang="el-GR" sz="1600" b="1" dirty="0"/>
                    </a:p>
                  </a:txBody>
                  <a:tcPr/>
                </a:tc>
              </a:tr>
              <a:tr h="643572">
                <a:tc>
                  <a:txBody>
                    <a:bodyPr/>
                    <a:lstStyle/>
                    <a:p>
                      <a:r>
                        <a:rPr lang="el-GR" sz="1600" b="1" dirty="0" smtClean="0"/>
                        <a:t>ΚΟΣΜΗΜΑΤΑ-Καρφίτσες-Περιδέραια-Βραχιόλια-Δαχτυλίδια</a:t>
                      </a:r>
                      <a:endParaRPr lang="el-GR" sz="1600" b="1" dirty="0"/>
                    </a:p>
                  </a:txBody>
                  <a:tcPr/>
                </a:tc>
                <a:tc>
                  <a:txBody>
                    <a:bodyPr/>
                    <a:lstStyle/>
                    <a:p>
                      <a:r>
                        <a:rPr lang="en-US" sz="1600" b="1" dirty="0" smtClean="0"/>
                        <a:t>8</a:t>
                      </a:r>
                      <a:endParaRPr lang="el-GR" sz="1600" b="1" dirty="0"/>
                    </a:p>
                  </a:txBody>
                  <a:tcPr/>
                </a:tc>
              </a:tr>
              <a:tr h="605209">
                <a:tc>
                  <a:txBody>
                    <a:bodyPr/>
                    <a:lstStyle/>
                    <a:p>
                      <a:pPr marL="0" indent="0">
                        <a:buNone/>
                      </a:pPr>
                      <a:r>
                        <a:rPr lang="en-US" sz="1600" b="1" dirty="0" smtClean="0"/>
                        <a:t>        </a:t>
                      </a:r>
                      <a:r>
                        <a:rPr lang="el-GR" sz="1600" b="1" dirty="0" smtClean="0"/>
                        <a:t>1. Τα </a:t>
                      </a:r>
                      <a:r>
                        <a:rPr lang="el-GR" sz="1600" b="1" dirty="0" err="1" smtClean="0"/>
                        <a:t>Ομιλ</a:t>
                      </a:r>
                      <a:r>
                        <a:rPr lang="el-GR" sz="1600" b="1" dirty="0" smtClean="0"/>
                        <a:t>-όντα</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t>9</a:t>
                      </a:r>
                      <a:endParaRPr lang="el-GR" sz="1600" b="1" dirty="0" smtClean="0"/>
                    </a:p>
                    <a:p>
                      <a:endParaRPr lang="el-GR" sz="1600" dirty="0"/>
                    </a:p>
                  </a:txBody>
                  <a:tcPr/>
                </a:tc>
              </a:tr>
              <a:tr h="372595">
                <a:tc>
                  <a:txBody>
                    <a:bodyPr/>
                    <a:lstStyle/>
                    <a:p>
                      <a:r>
                        <a:rPr lang="en-US" sz="1600" b="1" dirty="0" smtClean="0"/>
                        <a:t>         </a:t>
                      </a:r>
                      <a:r>
                        <a:rPr lang="el-GR" sz="1600" b="1" dirty="0" smtClean="0"/>
                        <a:t>2. Τα Σφυρήλατα</a:t>
                      </a:r>
                      <a:endParaRPr lang="el-GR" sz="1600" b="1" dirty="0"/>
                    </a:p>
                  </a:txBody>
                  <a:tcPr/>
                </a:tc>
                <a:tc>
                  <a:txBody>
                    <a:bodyPr/>
                    <a:lstStyle/>
                    <a:p>
                      <a:r>
                        <a:rPr lang="en-US" sz="1600" b="1" dirty="0" smtClean="0"/>
                        <a:t>10</a:t>
                      </a:r>
                      <a:endParaRPr lang="el-GR" sz="1600" b="1" dirty="0"/>
                    </a:p>
                  </a:txBody>
                  <a:tcPr/>
                </a:tc>
              </a:tr>
              <a:tr h="372595">
                <a:tc>
                  <a:txBody>
                    <a:bodyPr/>
                    <a:lstStyle/>
                    <a:p>
                      <a:r>
                        <a:rPr lang="en-US" sz="1600" b="1" dirty="0" smtClean="0"/>
                        <a:t>         </a:t>
                      </a:r>
                      <a:r>
                        <a:rPr lang="el-GR" sz="1600" b="1" dirty="0" smtClean="0"/>
                        <a:t>3. Τα Ανθεκτικά</a:t>
                      </a:r>
                      <a:endParaRPr lang="el-GR" sz="1600" b="1" dirty="0"/>
                    </a:p>
                  </a:txBody>
                  <a:tcPr/>
                </a:tc>
                <a:tc>
                  <a:txBody>
                    <a:bodyPr/>
                    <a:lstStyle/>
                    <a:p>
                      <a:r>
                        <a:rPr lang="en-US" sz="1600" b="1" dirty="0" smtClean="0"/>
                        <a:t>11-19-20</a:t>
                      </a:r>
                      <a:endParaRPr lang="el-GR" sz="1600" b="1" dirty="0"/>
                    </a:p>
                  </a:txBody>
                  <a:tcPr/>
                </a:tc>
              </a:tr>
              <a:tr h="372595">
                <a:tc>
                  <a:txBody>
                    <a:bodyPr/>
                    <a:lstStyle/>
                    <a:p>
                      <a:r>
                        <a:rPr lang="en-US" sz="1600" b="1" dirty="0" smtClean="0"/>
                        <a:t>         </a:t>
                      </a:r>
                      <a:r>
                        <a:rPr lang="el-GR" sz="1600" b="1" dirty="0" smtClean="0"/>
                        <a:t>4. </a:t>
                      </a:r>
                      <a:r>
                        <a:rPr lang="el-GR" sz="1600" b="1" dirty="0" smtClean="0"/>
                        <a:t>Ελληνικά Νησιά-Αίγινα</a:t>
                      </a:r>
                      <a:endParaRPr lang="el-GR" sz="1600" b="1" dirty="0"/>
                    </a:p>
                  </a:txBody>
                  <a:tcPr/>
                </a:tc>
                <a:tc>
                  <a:txBody>
                    <a:bodyPr/>
                    <a:lstStyle/>
                    <a:p>
                      <a:r>
                        <a:rPr lang="en-US" sz="1600" b="1" dirty="0" smtClean="0"/>
                        <a:t>12 &amp;14</a:t>
                      </a:r>
                      <a:endParaRPr lang="el-GR" sz="1600" b="1" dirty="0"/>
                    </a:p>
                  </a:txBody>
                  <a:tcPr/>
                </a:tc>
              </a:tr>
              <a:tr h="1481716">
                <a:tc>
                  <a:txBody>
                    <a:bodyPr/>
                    <a:lstStyle/>
                    <a:p>
                      <a:r>
                        <a:rPr lang="en-US" sz="1600" b="1" dirty="0" smtClean="0"/>
                        <a:t>         </a:t>
                      </a:r>
                      <a:r>
                        <a:rPr lang="el-GR" sz="1600" b="1" dirty="0" smtClean="0"/>
                        <a:t>5. Δαχτυλίδια</a:t>
                      </a:r>
                      <a:endParaRPr lang="el-GR" sz="1600" b="1" dirty="0"/>
                    </a:p>
                  </a:txBody>
                  <a:tcPr/>
                </a:tc>
                <a:tc>
                  <a:txBody>
                    <a:bodyPr/>
                    <a:lstStyle/>
                    <a:p>
                      <a:r>
                        <a:rPr lang="en-US" sz="1600" b="1" dirty="0" smtClean="0"/>
                        <a:t>13-15-16-17-18</a:t>
                      </a:r>
                      <a:endParaRPr lang="el-GR" sz="1600" b="1" dirty="0"/>
                    </a:p>
                  </a:txBody>
                  <a:tcPr/>
                </a:tc>
              </a:tr>
            </a:tbl>
          </a:graphicData>
        </a:graphic>
      </p:graphicFrame>
      <p:graphicFrame>
        <p:nvGraphicFramePr>
          <p:cNvPr id="6" name="Πίνακας 5"/>
          <p:cNvGraphicFramePr>
            <a:graphicFrameLocks noGrp="1"/>
          </p:cNvGraphicFramePr>
          <p:nvPr>
            <p:extLst>
              <p:ext uri="{D42A27DB-BD31-4B8C-83A1-F6EECF244321}">
                <p14:modId xmlns:p14="http://schemas.microsoft.com/office/powerpoint/2010/main" val="2423477727"/>
              </p:ext>
            </p:extLst>
          </p:nvPr>
        </p:nvGraphicFramePr>
        <p:xfrm>
          <a:off x="5004048" y="548679"/>
          <a:ext cx="3960440" cy="5755594"/>
        </p:xfrm>
        <a:graphic>
          <a:graphicData uri="http://schemas.openxmlformats.org/drawingml/2006/table">
            <a:tbl>
              <a:tblPr firstRow="1" bandRow="1">
                <a:tableStyleId>{5C22544A-7EE6-4342-B048-85BDC9FD1C3A}</a:tableStyleId>
              </a:tblPr>
              <a:tblGrid>
                <a:gridCol w="2992420"/>
                <a:gridCol w="968020"/>
              </a:tblGrid>
              <a:tr h="6423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Contents</a:t>
                      </a:r>
                      <a:endParaRPr lang="el-GR" sz="1600" dirty="0" smtClean="0"/>
                    </a:p>
                    <a:p>
                      <a:endParaRPr lang="el-GR" sz="1600" dirty="0"/>
                    </a:p>
                  </a:txBody>
                  <a:tcPr/>
                </a:tc>
                <a:tc>
                  <a:txBody>
                    <a:bodyPr/>
                    <a:lstStyle/>
                    <a:p>
                      <a:r>
                        <a:rPr lang="en-US" sz="1600" dirty="0" smtClean="0"/>
                        <a:t>Pages</a:t>
                      </a:r>
                      <a:endParaRPr lang="el-GR" sz="1600" dirty="0"/>
                    </a:p>
                  </a:txBody>
                  <a:tcPr/>
                </a:tc>
              </a:tr>
              <a:tr h="1261299">
                <a:tc>
                  <a:txBody>
                    <a:bodyPr/>
                    <a:lstStyle/>
                    <a:p>
                      <a:r>
                        <a:rPr lang="en-US" sz="1600" b="1" dirty="0" smtClean="0"/>
                        <a:t>PAINTING</a:t>
                      </a:r>
                      <a:r>
                        <a:rPr lang="el-GR" sz="1600" b="1" dirty="0" smtClean="0"/>
                        <a:t>:</a:t>
                      </a:r>
                      <a:r>
                        <a:rPr lang="en-US" sz="1600" b="1" baseline="0" dirty="0" smtClean="0"/>
                        <a:t> “</a:t>
                      </a:r>
                      <a:r>
                        <a:rPr lang="en-US" sz="1600" b="1" dirty="0" smtClean="0"/>
                        <a:t>The Nine Muses, like birds, fly</a:t>
                      </a:r>
                      <a:r>
                        <a:rPr lang="en-US" sz="1600" b="1" baseline="0" dirty="0" smtClean="0"/>
                        <a:t> over </a:t>
                      </a:r>
                      <a:r>
                        <a:rPr lang="en-US" sz="1600" b="1" baseline="0" dirty="0" err="1" smtClean="0"/>
                        <a:t>Kefalonia</a:t>
                      </a:r>
                      <a:r>
                        <a:rPr lang="en-US" sz="1600" b="1" baseline="0" dirty="0" smtClean="0"/>
                        <a:t> and Ithaca</a:t>
                      </a:r>
                      <a:r>
                        <a:rPr lang="el-GR" sz="1600" b="1" baseline="0" dirty="0" smtClean="0"/>
                        <a:t>, </a:t>
                      </a:r>
                      <a:r>
                        <a:rPr lang="en-US" sz="1600" b="1" baseline="0" dirty="0" smtClean="0"/>
                        <a:t>forming the constellation of Pegasus</a:t>
                      </a:r>
                      <a:r>
                        <a:rPr lang="el-GR" sz="1600" b="1" baseline="0" dirty="0" smtClean="0"/>
                        <a:t>, </a:t>
                      </a:r>
                      <a:r>
                        <a:rPr lang="en-US" sz="1600" b="1" baseline="0" dirty="0" smtClean="0"/>
                        <a:t>Muses’ leader”</a:t>
                      </a:r>
                      <a:endParaRPr lang="el-GR" sz="1600" b="1" dirty="0"/>
                    </a:p>
                  </a:txBody>
                  <a:tcPr/>
                </a:tc>
                <a:tc>
                  <a:txBody>
                    <a:bodyPr/>
                    <a:lstStyle/>
                    <a:p>
                      <a:endParaRPr lang="el-GR" sz="1600" dirty="0" smtClean="0"/>
                    </a:p>
                    <a:p>
                      <a:r>
                        <a:rPr lang="el-GR" sz="1600" b="1" dirty="0" smtClean="0"/>
                        <a:t>5</a:t>
                      </a:r>
                      <a:r>
                        <a:rPr lang="en-US" sz="1600" b="1" dirty="0" smtClean="0"/>
                        <a:t>-6-7</a:t>
                      </a:r>
                    </a:p>
                    <a:p>
                      <a:endParaRPr lang="el-GR" sz="1600" b="1" dirty="0"/>
                    </a:p>
                  </a:txBody>
                  <a:tcPr/>
                </a:tc>
              </a:tr>
              <a:tr h="716141">
                <a:tc>
                  <a:txBody>
                    <a:bodyPr/>
                    <a:lstStyle/>
                    <a:p>
                      <a:r>
                        <a:rPr lang="en-US" sz="1600" b="1" dirty="0" smtClean="0"/>
                        <a:t>JEWELS-</a:t>
                      </a:r>
                      <a:r>
                        <a:rPr lang="en-US" sz="1600" b="1" baseline="0" dirty="0" smtClean="0"/>
                        <a:t> Brooches</a:t>
                      </a:r>
                      <a:r>
                        <a:rPr lang="el-GR" sz="1600" b="1" baseline="0" dirty="0" smtClean="0"/>
                        <a:t>- </a:t>
                      </a:r>
                      <a:r>
                        <a:rPr lang="en-US" sz="1600" b="1" baseline="0" dirty="0" smtClean="0"/>
                        <a:t>Necklaces-Bracelets-Rings</a:t>
                      </a:r>
                      <a:endParaRPr lang="el-GR" sz="1600" b="1" dirty="0"/>
                    </a:p>
                  </a:txBody>
                  <a:tcPr/>
                </a:tc>
                <a:tc>
                  <a:txBody>
                    <a:bodyPr/>
                    <a:lstStyle/>
                    <a:p>
                      <a:r>
                        <a:rPr lang="en-US" sz="1600" b="1" dirty="0" smtClean="0"/>
                        <a:t>8</a:t>
                      </a:r>
                      <a:endParaRPr lang="el-GR" sz="1600" b="1" dirty="0"/>
                    </a:p>
                  </a:txBody>
                  <a:tcPr/>
                </a:tc>
              </a:tr>
              <a:tr h="583083">
                <a:tc>
                  <a:txBody>
                    <a:bodyPr/>
                    <a:lstStyle/>
                    <a:p>
                      <a:pPr marL="0" indent="0">
                        <a:buNone/>
                      </a:pPr>
                      <a:r>
                        <a:rPr lang="en-US" sz="1600" b="1" dirty="0" smtClean="0"/>
                        <a:t>      1.The</a:t>
                      </a:r>
                      <a:r>
                        <a:rPr lang="en-US" sz="1600" b="1" baseline="0" dirty="0" smtClean="0"/>
                        <a:t> Talking-Beings</a:t>
                      </a:r>
                      <a:endParaRPr lang="el-GR" sz="1600"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t>9</a:t>
                      </a:r>
                      <a:endParaRPr lang="el-GR" sz="1600" b="1" dirty="0" smtClean="0"/>
                    </a:p>
                    <a:p>
                      <a:endParaRPr lang="el-GR" sz="1600" dirty="0"/>
                    </a:p>
                  </a:txBody>
                  <a:tcPr/>
                </a:tc>
              </a:tr>
              <a:tr h="449342">
                <a:tc>
                  <a:txBody>
                    <a:bodyPr/>
                    <a:lstStyle/>
                    <a:p>
                      <a:r>
                        <a:rPr lang="en-US" sz="1600" b="1" dirty="0" smtClean="0"/>
                        <a:t>       </a:t>
                      </a:r>
                      <a:r>
                        <a:rPr lang="el-GR" sz="1600" b="1" dirty="0" smtClean="0"/>
                        <a:t>2. </a:t>
                      </a:r>
                      <a:r>
                        <a:rPr lang="en-US" sz="1600" b="1" dirty="0" smtClean="0"/>
                        <a:t>The</a:t>
                      </a:r>
                      <a:r>
                        <a:rPr lang="en-US" sz="1600" b="1" baseline="0" dirty="0" smtClean="0"/>
                        <a:t> Forged</a:t>
                      </a:r>
                      <a:endParaRPr lang="el-GR" sz="1600" b="1" dirty="0"/>
                    </a:p>
                  </a:txBody>
                  <a:tcPr/>
                </a:tc>
                <a:tc>
                  <a:txBody>
                    <a:bodyPr/>
                    <a:lstStyle/>
                    <a:p>
                      <a:r>
                        <a:rPr lang="en-US" sz="1600" b="1" dirty="0" smtClean="0"/>
                        <a:t>10</a:t>
                      </a:r>
                      <a:endParaRPr lang="el-GR" sz="1600" b="1" dirty="0"/>
                    </a:p>
                  </a:txBody>
                  <a:tcPr/>
                </a:tc>
              </a:tr>
              <a:tr h="792763">
                <a:tc>
                  <a:txBody>
                    <a:bodyPr/>
                    <a:lstStyle/>
                    <a:p>
                      <a:r>
                        <a:rPr lang="en-US" sz="1600" b="1" dirty="0" smtClean="0"/>
                        <a:t>       </a:t>
                      </a:r>
                      <a:r>
                        <a:rPr lang="el-GR" sz="1600" b="1" dirty="0" smtClean="0"/>
                        <a:t>3. </a:t>
                      </a:r>
                      <a:r>
                        <a:rPr lang="en-US" sz="1600" b="1" dirty="0" smtClean="0"/>
                        <a:t>The</a:t>
                      </a:r>
                      <a:r>
                        <a:rPr lang="en-US" sz="1600" b="1" baseline="0" dirty="0" smtClean="0"/>
                        <a:t> Durables</a:t>
                      </a:r>
                      <a:endParaRPr lang="el-GR" sz="16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t>11-19-20</a:t>
                      </a:r>
                      <a:endParaRPr lang="el-GR" sz="1600" b="1" dirty="0" smtClean="0"/>
                    </a:p>
                    <a:p>
                      <a:endParaRPr lang="el-GR" sz="1600" b="1" dirty="0"/>
                    </a:p>
                  </a:txBody>
                  <a:tcPr/>
                </a:tc>
              </a:tr>
              <a:tr h="1027655">
                <a:tc>
                  <a:txBody>
                    <a:bodyPr/>
                    <a:lstStyle/>
                    <a:p>
                      <a:r>
                        <a:rPr lang="en-US" sz="1600" b="1" dirty="0" smtClean="0"/>
                        <a:t>        </a:t>
                      </a:r>
                      <a:r>
                        <a:rPr lang="el-GR" sz="1600" b="1" dirty="0" smtClean="0"/>
                        <a:t>4. </a:t>
                      </a:r>
                      <a:r>
                        <a:rPr lang="en-US" sz="1600" b="1" dirty="0" smtClean="0"/>
                        <a:t>Greek</a:t>
                      </a:r>
                      <a:r>
                        <a:rPr lang="en-US" sz="1600" b="1" baseline="0" dirty="0" smtClean="0"/>
                        <a:t> </a:t>
                      </a:r>
                      <a:r>
                        <a:rPr lang="en-US" sz="1600" b="1" baseline="0" dirty="0" smtClean="0"/>
                        <a:t>Islands</a:t>
                      </a:r>
                      <a:r>
                        <a:rPr lang="el-GR" sz="1600" b="1" baseline="0" dirty="0" smtClean="0"/>
                        <a:t> </a:t>
                      </a:r>
                      <a:r>
                        <a:rPr lang="el-GR" sz="1600" b="1" baseline="0" dirty="0" smtClean="0"/>
                        <a:t>–</a:t>
                      </a:r>
                      <a:r>
                        <a:rPr lang="en-US" sz="1600" b="1" baseline="0" dirty="0" smtClean="0"/>
                        <a:t>Aegina</a:t>
                      </a:r>
                      <a:endParaRPr lang="el-GR" sz="1600" b="1" baseline="0" dirty="0" smtClean="0"/>
                    </a:p>
                    <a:p>
                      <a:r>
                        <a:rPr lang="en-US" sz="1600" b="1" baseline="0" dirty="0" smtClean="0"/>
                        <a:t>        </a:t>
                      </a:r>
                    </a:p>
                    <a:p>
                      <a:r>
                        <a:rPr lang="en-US" sz="1600" b="1" baseline="0" dirty="0" smtClean="0"/>
                        <a:t>         </a:t>
                      </a:r>
                      <a:r>
                        <a:rPr lang="el-GR" sz="1600" b="1" baseline="0" dirty="0" smtClean="0"/>
                        <a:t>5. </a:t>
                      </a:r>
                      <a:r>
                        <a:rPr lang="en-US" sz="1600" b="1" baseline="0" dirty="0" smtClean="0"/>
                        <a:t> Rings</a:t>
                      </a:r>
                    </a:p>
                    <a:p>
                      <a:endParaRPr lang="el-GR" sz="16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t>12 &amp;14</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16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t>13-15-16-17-18</a:t>
                      </a:r>
                      <a:endParaRPr lang="el-GR" sz="1600" b="1" dirty="0" smtClean="0"/>
                    </a:p>
                    <a:p>
                      <a:endParaRPr lang="el-GR" sz="1600" b="1" dirty="0"/>
                    </a:p>
                  </a:txBody>
                  <a:tcPr/>
                </a:tc>
              </a:tr>
            </a:tbl>
          </a:graphicData>
        </a:graphic>
      </p:graphicFrame>
    </p:spTree>
    <p:extLst>
      <p:ext uri="{BB962C8B-B14F-4D97-AF65-F5344CB8AC3E}">
        <p14:creationId xmlns:p14="http://schemas.microsoft.com/office/powerpoint/2010/main" val="19919706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6180" y="692696"/>
            <a:ext cx="9047820" cy="3024336"/>
          </a:xfrm>
        </p:spPr>
        <p:txBody>
          <a:bodyPr>
            <a:noAutofit/>
          </a:bodyPr>
          <a:lstStyle/>
          <a:p>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smtClean="0"/>
              <a:t/>
            </a:r>
            <a:br>
              <a:rPr lang="en-US" sz="2000" dirty="0" smtClean="0"/>
            </a:br>
            <a:r>
              <a:rPr lang="en-US" sz="2000" dirty="0" smtClean="0"/>
              <a:t>                                                          </a:t>
            </a:r>
            <a:r>
              <a:rPr lang="en-US" sz="2400" dirty="0" smtClean="0">
                <a:latin typeface="Calibri" pitchFamily="34" charset="0"/>
                <a:cs typeface="Calibri" pitchFamily="34" charset="0"/>
              </a:rPr>
              <a:t> 5</a:t>
            </a:r>
            <a:r>
              <a:rPr lang="en-US" sz="2000" dirty="0"/>
              <a:t/>
            </a:r>
            <a:br>
              <a:rPr lang="en-US" sz="2000" dirty="0"/>
            </a:br>
            <a:r>
              <a:rPr lang="el-GR" sz="2000" dirty="0" smtClean="0"/>
              <a:t>«Οι Εννέα Μούσες, σαν πουλιά, πετούν πάνω από την Κεφαλονιά και την</a:t>
            </a:r>
            <a:r>
              <a:rPr lang="en-US" sz="2000" dirty="0"/>
              <a:t> </a:t>
            </a:r>
            <a:r>
              <a:rPr lang="el-GR" sz="2000" dirty="0" smtClean="0"/>
              <a:t>Ιθάκη, σχηματίζοντας τον αστερισμό του Πήγασου, του ηγέτη των Μουσών» Συνειρμική Ζωγραφική,  μέθοδος </a:t>
            </a:r>
            <a:r>
              <a:rPr lang="el-GR" sz="2000" dirty="0" err="1" smtClean="0"/>
              <a:t>Μάριον</a:t>
            </a:r>
            <a:r>
              <a:rPr lang="el-GR" sz="2000" dirty="0" smtClean="0"/>
              <a:t> </a:t>
            </a:r>
            <a:r>
              <a:rPr lang="el-GR" sz="2000" dirty="0" err="1" smtClean="0"/>
              <a:t>Μίλνερ</a:t>
            </a:r>
            <a:r>
              <a:rPr lang="en-US" sz="2000" dirty="0" smtClean="0"/>
              <a:t>.</a:t>
            </a:r>
            <a:r>
              <a:rPr lang="el-GR" sz="2000" dirty="0" smtClean="0"/>
              <a:t/>
            </a:r>
            <a:br>
              <a:rPr lang="el-GR" sz="2000" dirty="0" smtClean="0"/>
            </a:br>
            <a:r>
              <a:rPr lang="el-GR" sz="2000" dirty="0" smtClean="0"/>
              <a:t>(Ακρυλικό σε καμβά, δίπτυχο</a:t>
            </a:r>
            <a:r>
              <a:rPr lang="en-US" sz="2000" dirty="0" smtClean="0"/>
              <a:t> </a:t>
            </a:r>
            <a:r>
              <a:rPr lang="el-GR" sz="2000" dirty="0" smtClean="0"/>
              <a:t>1.40 </a:t>
            </a:r>
            <a:r>
              <a:rPr lang="el-GR" sz="2000" dirty="0"/>
              <a:t>Χ 1 μ.)</a:t>
            </a:r>
            <a:r>
              <a:rPr lang="en-US" sz="2000" dirty="0" smtClean="0"/>
              <a:t> </a:t>
            </a:r>
            <a:br>
              <a:rPr lang="en-US" sz="2000" dirty="0" smtClean="0"/>
            </a:br>
            <a:r>
              <a:rPr lang="en-US" sz="2000" dirty="0" smtClean="0"/>
              <a:t/>
            </a:r>
            <a:br>
              <a:rPr lang="en-US" sz="2000" dirty="0" smtClean="0"/>
            </a:br>
            <a:r>
              <a:rPr lang="en-US" sz="2000" dirty="0" smtClean="0">
                <a:latin typeface="Calibri" pitchFamily="34" charset="0"/>
                <a:cs typeface="Calibri" pitchFamily="34" charset="0"/>
              </a:rPr>
              <a:t>"The Nine Muses, like birds, fly over </a:t>
            </a:r>
            <a:r>
              <a:rPr lang="en-US" sz="2000" dirty="0" err="1" smtClean="0">
                <a:latin typeface="Calibri" pitchFamily="34" charset="0"/>
                <a:cs typeface="Calibri" pitchFamily="34" charset="0"/>
              </a:rPr>
              <a:t>Kefalonia</a:t>
            </a:r>
            <a:r>
              <a:rPr lang="en-US" sz="2000" dirty="0" smtClean="0">
                <a:latin typeface="Calibri" pitchFamily="34" charset="0"/>
                <a:cs typeface="Calibri" pitchFamily="34" charset="0"/>
              </a:rPr>
              <a:t> and Ithaca, forming the constellation of Pegasus, the leader of the Muses</a:t>
            </a:r>
            <a:r>
              <a:rPr lang="en-US" sz="2000" dirty="0" smtClean="0">
                <a:latin typeface="Calibri" pitchFamily="34" charset="0"/>
                <a:cs typeface="Calibri" pitchFamily="34" charset="0"/>
              </a:rPr>
              <a:t>. Associative </a:t>
            </a:r>
            <a:r>
              <a:rPr lang="en-US" sz="2000" dirty="0" smtClean="0">
                <a:latin typeface="Calibri" pitchFamily="34" charset="0"/>
                <a:cs typeface="Calibri" pitchFamily="34" charset="0"/>
              </a:rPr>
              <a:t>painting, Marion Milner </a:t>
            </a:r>
            <a:r>
              <a:rPr lang="en-US" sz="2000" dirty="0" smtClean="0">
                <a:latin typeface="Calibri" pitchFamily="34" charset="0"/>
                <a:cs typeface="Calibri" pitchFamily="34" charset="0"/>
              </a:rPr>
              <a:t>method.</a:t>
            </a:r>
            <a:r>
              <a:rPr lang="el-GR" sz="2000" dirty="0" smtClean="0">
                <a:latin typeface="Calibri" pitchFamily="34" charset="0"/>
                <a:cs typeface="Calibri" pitchFamily="34" charset="0"/>
              </a:rPr>
              <a:t/>
            </a:r>
            <a:br>
              <a:rPr lang="el-GR" sz="2000" dirty="0" smtClean="0">
                <a:latin typeface="Calibri" pitchFamily="34" charset="0"/>
                <a:cs typeface="Calibri" pitchFamily="34" charset="0"/>
              </a:rPr>
            </a:br>
            <a:r>
              <a:rPr lang="en-US" sz="2000" dirty="0" smtClean="0">
                <a:latin typeface="Calibri" pitchFamily="34" charset="0"/>
                <a:cs typeface="Calibri" pitchFamily="34" charset="0"/>
              </a:rPr>
              <a:t>(Acrylic on canvas, diptych </a:t>
            </a:r>
            <a:r>
              <a:rPr lang="el-GR" sz="2000" dirty="0" smtClean="0">
                <a:latin typeface="Calibri" pitchFamily="34" charset="0"/>
                <a:cs typeface="Calibri" pitchFamily="34" charset="0"/>
              </a:rPr>
              <a:t>1.40 </a:t>
            </a:r>
            <a:r>
              <a:rPr lang="el-GR" sz="2000" dirty="0">
                <a:latin typeface="Calibri" pitchFamily="34" charset="0"/>
                <a:cs typeface="Calibri" pitchFamily="34" charset="0"/>
              </a:rPr>
              <a:t>Χ 1 μ</a:t>
            </a:r>
            <a:r>
              <a:rPr lang="el-GR" sz="2000" dirty="0" smtClean="0">
                <a:latin typeface="Calibri" pitchFamily="34" charset="0"/>
                <a:cs typeface="Calibri" pitchFamily="34" charset="0"/>
              </a:rPr>
              <a:t>.)</a:t>
            </a:r>
            <a:r>
              <a:rPr lang="en-US" sz="2000" dirty="0" smtClean="0">
                <a:latin typeface="Calibri" pitchFamily="34" charset="0"/>
                <a:cs typeface="Calibri" pitchFamily="34" charset="0"/>
              </a:rPr>
              <a:t/>
            </a:r>
            <a:br>
              <a:rPr lang="en-US" sz="2000" dirty="0" smtClean="0">
                <a:latin typeface="Calibri" pitchFamily="34" charset="0"/>
                <a:cs typeface="Calibri" pitchFamily="34" charset="0"/>
              </a:rPr>
            </a:br>
            <a:endParaRPr lang="el-GR" sz="2000" dirty="0">
              <a:latin typeface="Calibri" pitchFamily="34" charset="0"/>
              <a:cs typeface="Calibri" pitchFamily="34" charset="0"/>
            </a:endParaRPr>
          </a:p>
        </p:txBody>
      </p:sp>
      <p:pic>
        <p:nvPicPr>
          <p:cNvPr id="1028"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899592" y="3573016"/>
            <a:ext cx="6974378" cy="305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noChangeArrowheads="1"/>
          </p:cNvSpPr>
          <p:nvPr/>
        </p:nvSpPr>
        <p:spPr bwMode="auto">
          <a:xfrm>
            <a:off x="0" y="84645"/>
            <a:ext cx="96180" cy="28791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100" b="0" i="0" u="none" strike="noStrike" cap="none" normalizeH="0" baseline="0" dirty="0" smtClean="0">
                <a:ln>
                  <a:noFill/>
                </a:ln>
                <a:solidFill>
                  <a:srgbClr val="202124"/>
                </a:solidFill>
                <a:effectLst/>
                <a:latin typeface="inherit"/>
                <a:cs typeface="Arial" pitchFamily="34" charset="0"/>
              </a:rPr>
              <a:t>"</a:t>
            </a: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2482810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pic>
        <p:nvPicPr>
          <p:cNvPr id="2051"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Ορθογώνιο 4"/>
          <p:cNvSpPr/>
          <p:nvPr/>
        </p:nvSpPr>
        <p:spPr>
          <a:xfrm>
            <a:off x="2915816" y="188640"/>
            <a:ext cx="1807027" cy="461665"/>
          </a:xfrm>
          <a:prstGeom prst="rect">
            <a:avLst/>
          </a:prstGeom>
        </p:spPr>
        <p:txBody>
          <a:bodyPr wrap="square">
            <a:spAutoFit/>
          </a:bodyPr>
          <a:lstStyle/>
          <a:p>
            <a:r>
              <a:rPr lang="en-US" sz="2400" dirty="0" smtClean="0">
                <a:solidFill>
                  <a:schemeClr val="bg1"/>
                </a:solidFill>
              </a:rPr>
              <a:t>         </a:t>
            </a:r>
            <a:r>
              <a:rPr lang="en-US" sz="2400" b="1" dirty="0" smtClean="0">
                <a:solidFill>
                  <a:schemeClr val="bg1"/>
                </a:solidFill>
              </a:rPr>
              <a:t>1</a:t>
            </a:r>
            <a:endParaRPr lang="el-GR" sz="2400" b="1" dirty="0">
              <a:solidFill>
                <a:schemeClr val="bg1"/>
              </a:solidFill>
            </a:endParaRPr>
          </a:p>
        </p:txBody>
      </p:sp>
      <p:sp>
        <p:nvSpPr>
          <p:cNvPr id="3" name="Ορθογώνιο 2"/>
          <p:cNvSpPr/>
          <p:nvPr/>
        </p:nvSpPr>
        <p:spPr>
          <a:xfrm>
            <a:off x="827584" y="650305"/>
            <a:ext cx="3921708" cy="738664"/>
          </a:xfrm>
          <a:prstGeom prst="rect">
            <a:avLst/>
          </a:prstGeom>
        </p:spPr>
        <p:txBody>
          <a:bodyPr wrap="square">
            <a:spAutoFit/>
          </a:bodyPr>
          <a:lstStyle/>
          <a:p>
            <a:r>
              <a:rPr lang="en-US" dirty="0" smtClean="0">
                <a:solidFill>
                  <a:schemeClr val="bg1"/>
                </a:solidFill>
              </a:rPr>
              <a:t> </a:t>
            </a:r>
          </a:p>
          <a:p>
            <a:r>
              <a:rPr lang="en-US" sz="2400" b="1" dirty="0" smtClean="0">
                <a:solidFill>
                  <a:schemeClr val="bg1"/>
                </a:solidFill>
              </a:rPr>
              <a:t>2</a:t>
            </a:r>
            <a:endParaRPr lang="el-GR" sz="2400" b="1" dirty="0"/>
          </a:p>
        </p:txBody>
      </p:sp>
      <p:sp>
        <p:nvSpPr>
          <p:cNvPr id="4" name="Ορθογώνιο 3"/>
          <p:cNvSpPr/>
          <p:nvPr/>
        </p:nvSpPr>
        <p:spPr>
          <a:xfrm>
            <a:off x="1691680" y="1388969"/>
            <a:ext cx="720080" cy="461665"/>
          </a:xfrm>
          <a:prstGeom prst="rect">
            <a:avLst/>
          </a:prstGeom>
        </p:spPr>
        <p:txBody>
          <a:bodyPr wrap="square">
            <a:spAutoFit/>
          </a:bodyPr>
          <a:lstStyle/>
          <a:p>
            <a:r>
              <a:rPr lang="en-US" sz="2400" b="1" dirty="0" smtClean="0">
                <a:solidFill>
                  <a:schemeClr val="bg1"/>
                </a:solidFill>
              </a:rPr>
              <a:t> 3</a:t>
            </a:r>
            <a:endParaRPr lang="el-GR" sz="2400" b="1" dirty="0"/>
          </a:p>
        </p:txBody>
      </p:sp>
      <p:sp>
        <p:nvSpPr>
          <p:cNvPr id="6" name="Ορθογώνιο 5"/>
          <p:cNvSpPr/>
          <p:nvPr/>
        </p:nvSpPr>
        <p:spPr>
          <a:xfrm>
            <a:off x="1835696" y="2636912"/>
            <a:ext cx="2913596" cy="461665"/>
          </a:xfrm>
          <a:prstGeom prst="rect">
            <a:avLst/>
          </a:prstGeom>
        </p:spPr>
        <p:txBody>
          <a:bodyPr wrap="square">
            <a:spAutoFit/>
          </a:bodyPr>
          <a:lstStyle/>
          <a:p>
            <a:r>
              <a:rPr lang="en-US" dirty="0" smtClean="0">
                <a:solidFill>
                  <a:schemeClr val="bg1"/>
                </a:solidFill>
              </a:rPr>
              <a:t> </a:t>
            </a:r>
            <a:r>
              <a:rPr lang="en-US" sz="2400" b="1" dirty="0">
                <a:solidFill>
                  <a:schemeClr val="bg1"/>
                </a:solidFill>
              </a:rPr>
              <a:t>4</a:t>
            </a:r>
            <a:endParaRPr lang="el-GR" sz="2400" b="1" dirty="0"/>
          </a:p>
        </p:txBody>
      </p:sp>
      <p:sp>
        <p:nvSpPr>
          <p:cNvPr id="7" name="Ορθογώνιο 6"/>
          <p:cNvSpPr/>
          <p:nvPr/>
        </p:nvSpPr>
        <p:spPr>
          <a:xfrm>
            <a:off x="2051720" y="4293096"/>
            <a:ext cx="864096" cy="738664"/>
          </a:xfrm>
          <a:prstGeom prst="rect">
            <a:avLst/>
          </a:prstGeom>
        </p:spPr>
        <p:txBody>
          <a:bodyPr wrap="square">
            <a:spAutoFit/>
          </a:bodyPr>
          <a:lstStyle/>
          <a:p>
            <a:r>
              <a:rPr lang="en-US" dirty="0" smtClean="0">
                <a:solidFill>
                  <a:schemeClr val="bg1"/>
                </a:solidFill>
              </a:rPr>
              <a:t> </a:t>
            </a:r>
          </a:p>
          <a:p>
            <a:r>
              <a:rPr lang="en-US" sz="2400" b="1" dirty="0" smtClean="0">
                <a:solidFill>
                  <a:schemeClr val="bg1"/>
                </a:solidFill>
              </a:rPr>
              <a:t>    5</a:t>
            </a:r>
            <a:endParaRPr lang="el-GR" sz="2400" b="1" dirty="0"/>
          </a:p>
        </p:txBody>
      </p:sp>
      <p:sp>
        <p:nvSpPr>
          <p:cNvPr id="8" name="Ορθογώνιο 7"/>
          <p:cNvSpPr/>
          <p:nvPr/>
        </p:nvSpPr>
        <p:spPr>
          <a:xfrm>
            <a:off x="4932040" y="3098578"/>
            <a:ext cx="2014606" cy="461665"/>
          </a:xfrm>
          <a:prstGeom prst="rect">
            <a:avLst/>
          </a:prstGeom>
        </p:spPr>
        <p:txBody>
          <a:bodyPr wrap="square">
            <a:spAutoFit/>
          </a:bodyPr>
          <a:lstStyle/>
          <a:p>
            <a:r>
              <a:rPr lang="en-US" sz="2400" b="1" dirty="0" smtClean="0">
                <a:solidFill>
                  <a:schemeClr val="bg1"/>
                </a:solidFill>
              </a:rPr>
              <a:t>           6</a:t>
            </a:r>
            <a:endParaRPr lang="el-GR" sz="2400" b="1" dirty="0"/>
          </a:p>
        </p:txBody>
      </p:sp>
      <p:sp>
        <p:nvSpPr>
          <p:cNvPr id="9" name="Ορθογώνιο 8"/>
          <p:cNvSpPr/>
          <p:nvPr/>
        </p:nvSpPr>
        <p:spPr>
          <a:xfrm>
            <a:off x="4537791" y="1435135"/>
            <a:ext cx="2408855" cy="830997"/>
          </a:xfrm>
          <a:prstGeom prst="rect">
            <a:avLst/>
          </a:prstGeom>
        </p:spPr>
        <p:txBody>
          <a:bodyPr wrap="square">
            <a:spAutoFit/>
          </a:bodyPr>
          <a:lstStyle/>
          <a:p>
            <a:r>
              <a:rPr lang="en-US" sz="2400" b="1" dirty="0" smtClean="0">
                <a:solidFill>
                  <a:schemeClr val="bg1"/>
                </a:solidFill>
              </a:rPr>
              <a:t>                  </a:t>
            </a:r>
          </a:p>
          <a:p>
            <a:r>
              <a:rPr lang="en-US" sz="2400" b="1" dirty="0">
                <a:solidFill>
                  <a:schemeClr val="bg1"/>
                </a:solidFill>
              </a:rPr>
              <a:t> </a:t>
            </a:r>
            <a:r>
              <a:rPr lang="en-US" sz="2400" b="1" dirty="0" smtClean="0">
                <a:solidFill>
                  <a:schemeClr val="bg1"/>
                </a:solidFill>
              </a:rPr>
              <a:t>                          </a:t>
            </a:r>
            <a:endParaRPr lang="el-GR" sz="2400" b="1" dirty="0"/>
          </a:p>
        </p:txBody>
      </p:sp>
      <p:sp>
        <p:nvSpPr>
          <p:cNvPr id="10" name="Ορθογώνιο 9"/>
          <p:cNvSpPr/>
          <p:nvPr/>
        </p:nvSpPr>
        <p:spPr>
          <a:xfrm>
            <a:off x="4749292" y="1019637"/>
            <a:ext cx="4394708" cy="1938992"/>
          </a:xfrm>
          <a:prstGeom prst="rect">
            <a:avLst/>
          </a:prstGeom>
        </p:spPr>
        <p:txBody>
          <a:bodyPr wrap="square">
            <a:spAutoFit/>
          </a:bodyPr>
          <a:lstStyle/>
          <a:p>
            <a:r>
              <a:rPr lang="en-US" sz="2400" b="1" dirty="0" smtClean="0">
                <a:solidFill>
                  <a:schemeClr val="bg1"/>
                </a:solidFill>
              </a:rPr>
              <a:t>                                   8</a:t>
            </a:r>
          </a:p>
          <a:p>
            <a:endParaRPr lang="en-US" sz="2400" b="1" dirty="0" smtClean="0">
              <a:solidFill>
                <a:schemeClr val="bg1"/>
              </a:solidFill>
            </a:endParaRPr>
          </a:p>
          <a:p>
            <a:endParaRPr lang="en-US" sz="2400" b="1" dirty="0">
              <a:solidFill>
                <a:schemeClr val="bg1"/>
              </a:solidFill>
            </a:endParaRPr>
          </a:p>
          <a:p>
            <a:r>
              <a:rPr lang="en-US" sz="2400" b="1" dirty="0" smtClean="0">
                <a:solidFill>
                  <a:schemeClr val="bg1"/>
                </a:solidFill>
              </a:rPr>
              <a:t>             7</a:t>
            </a:r>
            <a:endParaRPr lang="el-GR" sz="2400" b="1" dirty="0"/>
          </a:p>
          <a:p>
            <a:endParaRPr lang="en-US" sz="2400" dirty="0">
              <a:solidFill>
                <a:schemeClr val="bg1"/>
              </a:solidFill>
            </a:endParaRPr>
          </a:p>
        </p:txBody>
      </p:sp>
      <p:sp>
        <p:nvSpPr>
          <p:cNvPr id="11" name="Ορθογώνιο 10"/>
          <p:cNvSpPr/>
          <p:nvPr/>
        </p:nvSpPr>
        <p:spPr>
          <a:xfrm>
            <a:off x="6588224" y="5373216"/>
            <a:ext cx="1872208" cy="2123658"/>
          </a:xfrm>
          <a:prstGeom prst="rect">
            <a:avLst/>
          </a:prstGeom>
        </p:spPr>
        <p:txBody>
          <a:bodyPr wrap="square">
            <a:spAutoFit/>
          </a:bodyPr>
          <a:lstStyle/>
          <a:p>
            <a:r>
              <a:rPr lang="en-US" dirty="0" smtClean="0">
                <a:solidFill>
                  <a:schemeClr val="bg1"/>
                </a:solidFill>
              </a:rPr>
              <a:t>          </a:t>
            </a:r>
            <a:r>
              <a:rPr lang="en-US" sz="2400" b="1" dirty="0">
                <a:solidFill>
                  <a:schemeClr val="bg1"/>
                </a:solidFill>
              </a:rPr>
              <a:t>9</a:t>
            </a:r>
            <a:endParaRPr lang="en-US" sz="2400" b="1" dirty="0" smtClean="0">
              <a:solidFill>
                <a:schemeClr val="bg1"/>
              </a:solidFill>
            </a:endParaRPr>
          </a:p>
          <a:p>
            <a:endParaRPr lang="en-US" dirty="0">
              <a:solidFill>
                <a:schemeClr val="bg1"/>
              </a:solidFill>
            </a:endParaRPr>
          </a:p>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endParaRPr lang="en-US" dirty="0">
              <a:solidFill>
                <a:schemeClr val="bg1"/>
              </a:solidFill>
            </a:endParaRPr>
          </a:p>
          <a:p>
            <a:endParaRPr lang="el-GR" dirty="0"/>
          </a:p>
        </p:txBody>
      </p:sp>
    </p:spTree>
    <p:extLst>
      <p:ext uri="{BB962C8B-B14F-4D97-AF65-F5344CB8AC3E}">
        <p14:creationId xmlns:p14="http://schemas.microsoft.com/office/powerpoint/2010/main" val="22868428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3528" y="971748"/>
            <a:ext cx="8229600" cy="359892"/>
          </a:xfrm>
        </p:spPr>
        <p:txBody>
          <a:bodyPr>
            <a:normAutofit fontScale="90000"/>
          </a:bodyPr>
          <a:lstStyle/>
          <a:p>
            <a:r>
              <a:rPr lang="el-GR" sz="2000" b="1" i="1" dirty="0" smtClean="0"/>
              <a:t>ΟΙ ΕΝΝΕΑ ΜΟΥΣΕΣ             </a:t>
            </a:r>
            <a:br>
              <a:rPr lang="el-GR" sz="2000" b="1" i="1" dirty="0" smtClean="0"/>
            </a:br>
            <a:r>
              <a:rPr lang="el-GR" sz="2000" b="1" i="1" dirty="0" smtClean="0"/>
              <a:t>ΕΛΛΗΝΙΚΗ ΜΥΘΟΛΟΓΙΑ    </a:t>
            </a:r>
            <a:endParaRPr lang="el-GR" sz="2000" b="1" i="1" dirty="0"/>
          </a:p>
        </p:txBody>
      </p:sp>
      <p:sp>
        <p:nvSpPr>
          <p:cNvPr id="5" name="Θέση περιεχομένου 4"/>
          <p:cNvSpPr>
            <a:spLocks noGrp="1"/>
          </p:cNvSpPr>
          <p:nvPr>
            <p:ph idx="1"/>
          </p:nvPr>
        </p:nvSpPr>
        <p:spPr>
          <a:xfrm>
            <a:off x="457200" y="1700808"/>
            <a:ext cx="8229600" cy="4680520"/>
          </a:xfrm>
        </p:spPr>
        <p:txBody>
          <a:bodyPr>
            <a:normAutofit fontScale="85000" lnSpcReduction="20000"/>
          </a:bodyPr>
          <a:lstStyle/>
          <a:p>
            <a:endParaRPr lang="en-US" sz="1600" b="1" i="1" dirty="0" smtClean="0"/>
          </a:p>
          <a:p>
            <a:r>
              <a:rPr lang="en-US" sz="1600" b="1" i="1" dirty="0" smtClean="0"/>
              <a:t>                                                           1</a:t>
            </a:r>
            <a:r>
              <a:rPr lang="en-US" sz="1600" b="1" i="1" dirty="0"/>
              <a:t>. Calliope: of Epic and Heroic Poetry</a:t>
            </a:r>
          </a:p>
          <a:p>
            <a:r>
              <a:rPr lang="en-US" sz="1600" b="1" i="1" dirty="0" smtClean="0"/>
              <a:t>                                                           </a:t>
            </a:r>
          </a:p>
          <a:p>
            <a:r>
              <a:rPr lang="en-US" sz="1600" b="1" i="1" dirty="0" smtClean="0"/>
              <a:t>                                                           2</a:t>
            </a:r>
            <a:r>
              <a:rPr lang="en-US" sz="1600" b="1" i="1" dirty="0"/>
              <a:t>. </a:t>
            </a:r>
            <a:r>
              <a:rPr lang="en-US" sz="1600" b="1" i="1" dirty="0" err="1"/>
              <a:t>Euterpi</a:t>
            </a:r>
            <a:r>
              <a:rPr lang="en-US" sz="1600" b="1" i="1" dirty="0"/>
              <a:t>: of </a:t>
            </a:r>
            <a:r>
              <a:rPr lang="en-US" sz="1600" b="1" i="1" dirty="0" smtClean="0"/>
              <a:t>Flute </a:t>
            </a:r>
            <a:r>
              <a:rPr lang="en-US" sz="1600" b="1" i="1" dirty="0"/>
              <a:t>Art </a:t>
            </a:r>
          </a:p>
          <a:p>
            <a:r>
              <a:rPr lang="el-GR" sz="1600" b="1" i="1" dirty="0" smtClean="0"/>
              <a:t>                                                                      </a:t>
            </a:r>
            <a:r>
              <a:rPr lang="en-US" sz="1600" b="1" i="1" dirty="0" smtClean="0"/>
              <a:t>3</a:t>
            </a:r>
            <a:r>
              <a:rPr lang="en-US" sz="1600" b="1" i="1" dirty="0"/>
              <a:t>. </a:t>
            </a:r>
            <a:r>
              <a:rPr lang="en-US" sz="1600" b="1" i="1" dirty="0" err="1"/>
              <a:t>Kleio</a:t>
            </a:r>
            <a:r>
              <a:rPr lang="en-US" sz="1600" b="1" i="1" dirty="0"/>
              <a:t>: of History</a:t>
            </a:r>
          </a:p>
          <a:p>
            <a:r>
              <a:rPr lang="el-GR" sz="1600" b="1" i="1" dirty="0" smtClean="0"/>
              <a:t>                                                                   </a:t>
            </a:r>
            <a:r>
              <a:rPr lang="en-US" sz="1600" b="1" i="1" dirty="0" smtClean="0"/>
              <a:t> </a:t>
            </a:r>
            <a:r>
              <a:rPr lang="el-GR" sz="1600" b="1" i="1" dirty="0" smtClean="0"/>
              <a:t>  </a:t>
            </a:r>
            <a:r>
              <a:rPr lang="en-US" sz="1600" b="1" i="1" dirty="0" smtClean="0"/>
              <a:t>4</a:t>
            </a:r>
            <a:r>
              <a:rPr lang="en-US" sz="1600" b="1" i="1" dirty="0"/>
              <a:t>. </a:t>
            </a:r>
            <a:r>
              <a:rPr lang="en-US" sz="1600" b="1" i="1" dirty="0" err="1"/>
              <a:t>Thalia</a:t>
            </a:r>
            <a:r>
              <a:rPr lang="en-US" sz="1600" b="1" i="1" dirty="0"/>
              <a:t>: of Comedy </a:t>
            </a:r>
          </a:p>
          <a:p>
            <a:r>
              <a:rPr lang="el-GR" sz="1600" b="1" i="1" dirty="0" smtClean="0"/>
              <a:t>                                                                      </a:t>
            </a:r>
            <a:r>
              <a:rPr lang="en-US" sz="1600" b="1" i="1" dirty="0" smtClean="0"/>
              <a:t>5</a:t>
            </a:r>
            <a:r>
              <a:rPr lang="en-US" sz="1600" b="1" i="1" dirty="0"/>
              <a:t>. </a:t>
            </a:r>
            <a:r>
              <a:rPr lang="en-US" sz="1600" b="1" i="1" dirty="0" err="1"/>
              <a:t>Melpomen</a:t>
            </a:r>
            <a:r>
              <a:rPr lang="en-US" sz="1600" b="1" i="1" dirty="0"/>
              <a:t>: of Tragedy</a:t>
            </a:r>
          </a:p>
          <a:p>
            <a:r>
              <a:rPr lang="en-US" sz="1600" b="1" i="1" dirty="0"/>
              <a:t> </a:t>
            </a:r>
            <a:r>
              <a:rPr lang="el-GR" sz="1600" b="1" i="1" dirty="0" smtClean="0"/>
              <a:t>                                                                     </a:t>
            </a:r>
            <a:r>
              <a:rPr lang="en-US" sz="1600" b="1" i="1" dirty="0" smtClean="0"/>
              <a:t>6</a:t>
            </a:r>
            <a:r>
              <a:rPr lang="en-US" sz="1600" b="1" i="1" dirty="0"/>
              <a:t>. </a:t>
            </a:r>
            <a:r>
              <a:rPr lang="en-US" sz="1600" b="1" i="1" dirty="0" err="1"/>
              <a:t>Polymnia</a:t>
            </a:r>
            <a:r>
              <a:rPr lang="en-US" sz="1600" b="1" i="1" dirty="0"/>
              <a:t>: of the Sacred Hymns </a:t>
            </a:r>
          </a:p>
          <a:p>
            <a:r>
              <a:rPr lang="el-GR" sz="1600" b="1" i="1" dirty="0" smtClean="0"/>
              <a:t>                                                                      </a:t>
            </a:r>
            <a:r>
              <a:rPr lang="en-US" sz="1600" b="1" i="1" dirty="0" smtClean="0"/>
              <a:t>7</a:t>
            </a:r>
            <a:r>
              <a:rPr lang="en-US" sz="1600" b="1" i="1" dirty="0"/>
              <a:t>. </a:t>
            </a:r>
            <a:r>
              <a:rPr lang="en-US" sz="1600" b="1" i="1" dirty="0" err="1"/>
              <a:t>Erato</a:t>
            </a:r>
            <a:r>
              <a:rPr lang="en-US" sz="1600" b="1" i="1" dirty="0"/>
              <a:t>: of Erotic Poetry </a:t>
            </a:r>
          </a:p>
          <a:p>
            <a:r>
              <a:rPr lang="el-GR" sz="1600" b="1" i="1" dirty="0" smtClean="0"/>
              <a:t>                                                                      </a:t>
            </a:r>
            <a:r>
              <a:rPr lang="en-US" sz="1600" b="1" i="1" dirty="0" smtClean="0"/>
              <a:t>8</a:t>
            </a:r>
            <a:r>
              <a:rPr lang="en-US" sz="1600" b="1" i="1" dirty="0"/>
              <a:t>. </a:t>
            </a:r>
            <a:r>
              <a:rPr lang="en-US" sz="1600" b="1" i="1" dirty="0" err="1"/>
              <a:t>Terpsichores</a:t>
            </a:r>
            <a:r>
              <a:rPr lang="en-US" sz="1600" b="1" i="1" dirty="0"/>
              <a:t>: of Dance and Lyrical Poetry </a:t>
            </a:r>
          </a:p>
          <a:p>
            <a:r>
              <a:rPr lang="el-GR" sz="1600" b="1" i="1" dirty="0" smtClean="0"/>
              <a:t>                                                                      </a:t>
            </a:r>
            <a:r>
              <a:rPr lang="en-US" sz="1600" b="1" i="1" dirty="0" smtClean="0"/>
              <a:t>9</a:t>
            </a:r>
            <a:r>
              <a:rPr lang="en-US" sz="1600" b="1" i="1" dirty="0"/>
              <a:t>. </a:t>
            </a:r>
            <a:r>
              <a:rPr lang="en-US" sz="1600" b="1" i="1" dirty="0" err="1"/>
              <a:t>Urania</a:t>
            </a:r>
            <a:r>
              <a:rPr lang="en-US" sz="1600" b="1" i="1" dirty="0"/>
              <a:t>: of </a:t>
            </a:r>
            <a:r>
              <a:rPr lang="en-US" sz="1600" b="1" i="1" dirty="0" smtClean="0"/>
              <a:t>Astronomy</a:t>
            </a:r>
            <a:endParaRPr lang="el-GR" sz="1600" b="1" i="1" dirty="0" smtClean="0"/>
          </a:p>
          <a:p>
            <a:endParaRPr lang="el-GR" sz="1600" b="1" i="1" dirty="0"/>
          </a:p>
          <a:p>
            <a:r>
              <a:rPr lang="en-US" sz="1600" b="1" dirty="0"/>
              <a:t>1. </a:t>
            </a:r>
            <a:r>
              <a:rPr lang="el-GR" sz="1600" b="1" i="1" dirty="0"/>
              <a:t>Καλλιόπη: της Επικής και Ηρωικής Ποίησης</a:t>
            </a:r>
            <a:endParaRPr lang="el-GR" sz="1600" b="1" i="1" dirty="0" smtClean="0"/>
          </a:p>
          <a:p>
            <a:r>
              <a:rPr lang="el-GR" sz="1600" b="1" i="1" dirty="0" smtClean="0"/>
              <a:t>2. Ευτέρπη: της </a:t>
            </a:r>
            <a:r>
              <a:rPr lang="el-GR" sz="1600" b="1" i="1" dirty="0" err="1" smtClean="0"/>
              <a:t>Αυλητικής</a:t>
            </a:r>
            <a:r>
              <a:rPr lang="el-GR" sz="1600" b="1" i="1" dirty="0" smtClean="0"/>
              <a:t> </a:t>
            </a:r>
            <a:r>
              <a:rPr lang="el-GR" sz="1600" b="1" i="1" dirty="0"/>
              <a:t>Τ</a:t>
            </a:r>
            <a:r>
              <a:rPr lang="el-GR" sz="1600" b="1" i="1" dirty="0" smtClean="0"/>
              <a:t>έχνης</a:t>
            </a:r>
          </a:p>
          <a:p>
            <a:r>
              <a:rPr lang="el-GR" sz="1600" b="1" i="1" dirty="0" smtClean="0"/>
              <a:t>3. Κλειώ: της Ιστορίας</a:t>
            </a:r>
          </a:p>
          <a:p>
            <a:r>
              <a:rPr lang="el-GR" sz="1600" b="1" i="1" dirty="0" smtClean="0"/>
              <a:t>4. Θάλεια: της Κωμωδίας</a:t>
            </a:r>
          </a:p>
          <a:p>
            <a:r>
              <a:rPr lang="el-GR" sz="1600" b="1" i="1" dirty="0" smtClean="0"/>
              <a:t>5. Μελπομένη: της Τραγωδίας</a:t>
            </a:r>
          </a:p>
          <a:p>
            <a:r>
              <a:rPr lang="el-GR" sz="1600" b="1" i="1" dirty="0" smtClean="0"/>
              <a:t>6. Πολύμνια: των Ιερών Ύμνων</a:t>
            </a:r>
          </a:p>
          <a:p>
            <a:r>
              <a:rPr lang="el-GR" sz="1600" b="1" i="1" dirty="0" smtClean="0"/>
              <a:t>7. Ερατώ: της Ερωτικής Ποίησης</a:t>
            </a:r>
          </a:p>
          <a:p>
            <a:r>
              <a:rPr lang="el-GR" sz="1600" b="1" i="1" dirty="0" smtClean="0"/>
              <a:t>8. Τερψιχόρη: </a:t>
            </a:r>
            <a:r>
              <a:rPr lang="el-GR" sz="1600" b="1" i="1" dirty="0"/>
              <a:t>τ</a:t>
            </a:r>
            <a:r>
              <a:rPr lang="el-GR" sz="1600" b="1" i="1" dirty="0" smtClean="0"/>
              <a:t>ου Χορού και της Λυρικής Ποίησης</a:t>
            </a:r>
          </a:p>
          <a:p>
            <a:r>
              <a:rPr lang="el-GR" sz="1600" b="1" i="1" dirty="0" smtClean="0"/>
              <a:t>9. Ουρανία: της Αστρονομίας</a:t>
            </a:r>
            <a:endParaRPr lang="el-GR" sz="1600" b="1" i="1" dirty="0"/>
          </a:p>
        </p:txBody>
      </p:sp>
      <p:sp>
        <p:nvSpPr>
          <p:cNvPr id="3" name="Ορθογώνιο 2"/>
          <p:cNvSpPr/>
          <p:nvPr/>
        </p:nvSpPr>
        <p:spPr>
          <a:xfrm>
            <a:off x="3779911" y="648583"/>
            <a:ext cx="5048871" cy="646331"/>
          </a:xfrm>
          <a:prstGeom prst="rect">
            <a:avLst/>
          </a:prstGeom>
        </p:spPr>
        <p:txBody>
          <a:bodyPr wrap="square">
            <a:spAutoFit/>
          </a:bodyPr>
          <a:lstStyle/>
          <a:p>
            <a:r>
              <a:rPr lang="en-US" b="1" i="1" dirty="0"/>
              <a:t>THE NINE MUSES </a:t>
            </a:r>
            <a:br>
              <a:rPr lang="en-US" b="1" i="1" dirty="0"/>
            </a:br>
            <a:r>
              <a:rPr lang="en-US" b="1" i="1" dirty="0"/>
              <a:t>GREEK MYTHOLOGY</a:t>
            </a:r>
            <a:endParaRPr lang="el-GR" dirty="0"/>
          </a:p>
        </p:txBody>
      </p:sp>
      <p:graphicFrame>
        <p:nvGraphicFramePr>
          <p:cNvPr id="4" name="Πίνακας 3"/>
          <p:cNvGraphicFramePr>
            <a:graphicFrameLocks noGrp="1"/>
          </p:cNvGraphicFramePr>
          <p:nvPr>
            <p:extLst>
              <p:ext uri="{D42A27DB-BD31-4B8C-83A1-F6EECF244321}">
                <p14:modId xmlns:p14="http://schemas.microsoft.com/office/powerpoint/2010/main" val="1705890690"/>
              </p:ext>
            </p:extLst>
          </p:nvPr>
        </p:nvGraphicFramePr>
        <p:xfrm>
          <a:off x="395537" y="620688"/>
          <a:ext cx="7062718" cy="916544"/>
        </p:xfrm>
        <a:graphic>
          <a:graphicData uri="http://schemas.openxmlformats.org/drawingml/2006/table">
            <a:tbl>
              <a:tblPr/>
              <a:tblGrid>
                <a:gridCol w="7062718"/>
              </a:tblGrid>
              <a:tr h="916544">
                <a:tc>
                  <a:txBody>
                    <a:bodyPr/>
                    <a:lstStyle/>
                    <a:p>
                      <a:endParaRPr lang="el-GR" b="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456" y="2276475"/>
            <a:ext cx="2736304"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Ορθογώνιο 5"/>
          <p:cNvSpPr/>
          <p:nvPr/>
        </p:nvSpPr>
        <p:spPr>
          <a:xfrm flipH="1">
            <a:off x="3779911" y="116632"/>
            <a:ext cx="604377" cy="461665"/>
          </a:xfrm>
          <a:prstGeom prst="rect">
            <a:avLst/>
          </a:prstGeom>
        </p:spPr>
        <p:txBody>
          <a:bodyPr wrap="square">
            <a:spAutoFit/>
          </a:bodyPr>
          <a:lstStyle/>
          <a:p>
            <a:r>
              <a:rPr lang="en-US" sz="2400" dirty="0">
                <a:latin typeface="Calibri" pitchFamily="34" charset="0"/>
                <a:cs typeface="Calibri" pitchFamily="34" charset="0"/>
              </a:rPr>
              <a:t> </a:t>
            </a:r>
            <a:r>
              <a:rPr lang="en-US" sz="2400" dirty="0" smtClean="0">
                <a:latin typeface="Calibri" pitchFamily="34" charset="0"/>
                <a:cs typeface="Calibri" pitchFamily="34" charset="0"/>
              </a:rPr>
              <a:t> 7</a:t>
            </a:r>
            <a:endParaRPr lang="el-GR" sz="2400" dirty="0">
              <a:latin typeface="Calibri" pitchFamily="34" charset="0"/>
              <a:cs typeface="Calibri" pitchFamily="34" charset="0"/>
            </a:endParaRPr>
          </a:p>
        </p:txBody>
      </p:sp>
    </p:spTree>
    <p:extLst>
      <p:ext uri="{BB962C8B-B14F-4D97-AF65-F5344CB8AC3E}">
        <p14:creationId xmlns:p14="http://schemas.microsoft.com/office/powerpoint/2010/main" val="3560935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620688"/>
            <a:ext cx="8229600" cy="796950"/>
          </a:xfrm>
        </p:spPr>
        <p:txBody>
          <a:bodyPr>
            <a:noAutofit/>
          </a:bodyPr>
          <a:lstStyle/>
          <a:p>
            <a:r>
              <a:rPr lang="el-GR" sz="2800" b="1" dirty="0" smtClean="0"/>
              <a:t/>
            </a:r>
            <a:br>
              <a:rPr lang="el-GR" sz="2800" b="1" dirty="0" smtClean="0"/>
            </a:br>
            <a:r>
              <a:rPr lang="el-GR" sz="2800" b="1" dirty="0"/>
              <a:t/>
            </a:r>
            <a:br>
              <a:rPr lang="el-GR" sz="2800" b="1" dirty="0"/>
            </a:br>
            <a:r>
              <a:rPr lang="el-GR" sz="2800" b="1" dirty="0" smtClean="0"/>
              <a:t/>
            </a:r>
            <a:br>
              <a:rPr lang="el-GR" sz="2800" b="1" dirty="0" smtClean="0"/>
            </a:br>
            <a:r>
              <a:rPr lang="el-GR" sz="2800" b="1" dirty="0"/>
              <a:t/>
            </a:r>
            <a:br>
              <a:rPr lang="el-GR" sz="2800" b="1" dirty="0"/>
            </a:br>
            <a:r>
              <a:rPr lang="el-GR" sz="2800" b="1" dirty="0" smtClean="0"/>
              <a:t/>
            </a:r>
            <a:br>
              <a:rPr lang="el-GR" sz="2800" b="1" dirty="0" smtClean="0"/>
            </a:br>
            <a:r>
              <a:rPr lang="en-US" sz="2800" b="1" dirty="0" smtClean="0"/>
              <a:t>                                      </a:t>
            </a:r>
            <a:r>
              <a:rPr lang="en-US" sz="2400" b="1" dirty="0" smtClean="0"/>
              <a:t> 8</a:t>
            </a:r>
            <a:r>
              <a:rPr lang="el-GR" sz="2800" b="1" dirty="0"/>
              <a:t/>
            </a:r>
            <a:br>
              <a:rPr lang="el-GR" sz="2800" b="1" dirty="0"/>
            </a:br>
            <a:r>
              <a:rPr lang="el-GR" sz="2800" b="1" dirty="0"/>
              <a:t/>
            </a:r>
            <a:br>
              <a:rPr lang="el-GR" sz="2800" b="1" dirty="0"/>
            </a:br>
            <a:endParaRPr lang="el-GR" sz="2800" dirty="0"/>
          </a:p>
        </p:txBody>
      </p:sp>
      <p:sp>
        <p:nvSpPr>
          <p:cNvPr id="3" name="Θέση περιεχομένου 2"/>
          <p:cNvSpPr>
            <a:spLocks noGrp="1"/>
          </p:cNvSpPr>
          <p:nvPr>
            <p:ph idx="1"/>
          </p:nvPr>
        </p:nvSpPr>
        <p:spPr>
          <a:xfrm>
            <a:off x="457200" y="620688"/>
            <a:ext cx="8229600" cy="5505475"/>
          </a:xfrm>
        </p:spPr>
        <p:txBody>
          <a:bodyPr/>
          <a:lstStyle/>
          <a:p>
            <a:pPr marL="0" indent="0">
              <a:buNone/>
            </a:pPr>
            <a:endParaRPr lang="el-GR" b="1" dirty="0" smtClean="0"/>
          </a:p>
          <a:p>
            <a:r>
              <a:rPr lang="el-GR" b="1" dirty="0" smtClean="0"/>
              <a:t>ΟΙ 4 ΣΕΙΡΕΣ </a:t>
            </a:r>
            <a:r>
              <a:rPr lang="el-GR" b="1" dirty="0" smtClean="0"/>
              <a:t>ΚΟΣΜΗΜΑΤΩΝ</a:t>
            </a:r>
            <a:r>
              <a:rPr lang="en-US" b="1" dirty="0" smtClean="0"/>
              <a:t> </a:t>
            </a:r>
            <a:r>
              <a:rPr lang="el-GR" b="1" dirty="0" smtClean="0"/>
              <a:t>–</a:t>
            </a:r>
            <a:r>
              <a:rPr lang="en-US" b="1" dirty="0" smtClean="0"/>
              <a:t> </a:t>
            </a:r>
            <a:r>
              <a:rPr lang="el-GR" b="1" dirty="0" smtClean="0"/>
              <a:t>Καρφίτσες</a:t>
            </a:r>
            <a:r>
              <a:rPr lang="en-US" b="1" dirty="0" smtClean="0"/>
              <a:t> </a:t>
            </a:r>
            <a:r>
              <a:rPr lang="el-GR" b="1" dirty="0" smtClean="0"/>
              <a:t>-</a:t>
            </a:r>
            <a:r>
              <a:rPr lang="en-US" b="1" dirty="0" smtClean="0"/>
              <a:t> </a:t>
            </a:r>
            <a:r>
              <a:rPr lang="el-GR" b="1" dirty="0" smtClean="0"/>
              <a:t>Περιδέραια-Βραχιόλια</a:t>
            </a:r>
            <a:r>
              <a:rPr lang="en-US" b="1" dirty="0" smtClean="0"/>
              <a:t> </a:t>
            </a:r>
            <a:r>
              <a:rPr lang="el-GR" b="1" dirty="0" smtClean="0"/>
              <a:t>-</a:t>
            </a:r>
            <a:r>
              <a:rPr lang="en-US" b="1" dirty="0" smtClean="0"/>
              <a:t> </a:t>
            </a:r>
            <a:r>
              <a:rPr lang="el-GR" b="1" dirty="0" smtClean="0"/>
              <a:t>Δαχτυλίδια</a:t>
            </a:r>
            <a:endParaRPr lang="el-GR" b="1" dirty="0" smtClean="0"/>
          </a:p>
          <a:p>
            <a:pPr marL="0" indent="0">
              <a:buNone/>
            </a:pPr>
            <a:endParaRPr lang="el-GR" b="1" dirty="0"/>
          </a:p>
          <a:p>
            <a:r>
              <a:rPr lang="en-US" b="1" dirty="0" smtClean="0"/>
              <a:t>THE 4 SERIES OF JEWELS – Brooches </a:t>
            </a:r>
            <a:r>
              <a:rPr lang="el-GR" b="1" dirty="0" smtClean="0"/>
              <a:t>– </a:t>
            </a:r>
            <a:r>
              <a:rPr lang="en-US" b="1" dirty="0" smtClean="0"/>
              <a:t>Necklaces - Bracelets-Rings</a:t>
            </a:r>
            <a:endParaRPr lang="el-GR" b="1" dirty="0" smtClean="0"/>
          </a:p>
          <a:p>
            <a:endParaRPr lang="el-GR" b="1" dirty="0"/>
          </a:p>
          <a:p>
            <a:endParaRPr lang="el-GR" b="1" dirty="0" smtClean="0"/>
          </a:p>
          <a:p>
            <a:endParaRPr lang="el-GR" b="1" dirty="0"/>
          </a:p>
          <a:p>
            <a:pPr marL="0" indent="0">
              <a:buNone/>
            </a:pPr>
            <a:endParaRPr lang="en-US" b="1" dirty="0"/>
          </a:p>
          <a:p>
            <a:pPr marL="0" indent="0">
              <a:buNone/>
            </a:pPr>
            <a:r>
              <a:rPr lang="en-US" sz="2000" b="1" dirty="0" smtClean="0"/>
              <a:t>                      </a:t>
            </a:r>
            <a:r>
              <a:rPr lang="el-GR" sz="2000" b="1" dirty="0" smtClean="0"/>
              <a:t>Ο Τετραγωνισμός του Κύκλου</a:t>
            </a:r>
          </a:p>
          <a:p>
            <a:pPr marL="0" indent="0">
              <a:buNone/>
            </a:pPr>
            <a:r>
              <a:rPr lang="en-US" sz="2000" b="1" dirty="0" smtClean="0"/>
              <a:t>                        Squaring the Circle           </a:t>
            </a:r>
            <a:r>
              <a:rPr lang="en-US" sz="2000" b="1" dirty="0" smtClean="0">
                <a:latin typeface="Calibri"/>
                <a:cs typeface="Calibri"/>
              </a:rPr>
              <a:t>→</a:t>
            </a:r>
            <a:endParaRPr lang="el-GR" sz="2000" b="1" dirty="0"/>
          </a:p>
          <a:p>
            <a:endParaRPr lang="el-GR"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3140968"/>
            <a:ext cx="2250178" cy="3414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03480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0"/>
            <a:ext cx="8435280" cy="764704"/>
          </a:xfrm>
        </p:spPr>
        <p:txBody>
          <a:bodyPr>
            <a:normAutofit fontScale="90000"/>
          </a:bodyPr>
          <a:lstStyle/>
          <a:p>
            <a:r>
              <a:rPr lang="en-US" b="1" dirty="0" smtClean="0"/>
              <a:t/>
            </a:r>
            <a:br>
              <a:rPr lang="en-US" b="1" dirty="0" smtClean="0"/>
            </a:br>
            <a:r>
              <a:rPr lang="en-US" b="1" dirty="0"/>
              <a:t/>
            </a:r>
            <a:br>
              <a:rPr lang="en-US" b="1" dirty="0"/>
            </a:br>
            <a:r>
              <a:rPr lang="en-US" b="1" dirty="0"/>
              <a:t/>
            </a:r>
            <a:br>
              <a:rPr lang="en-US" b="1" dirty="0"/>
            </a:br>
            <a:r>
              <a:rPr lang="el-GR" b="1" dirty="0" smtClean="0"/>
              <a:t/>
            </a:r>
            <a:br>
              <a:rPr lang="el-GR" b="1" dirty="0" smtClean="0"/>
            </a:br>
            <a:r>
              <a:rPr lang="el-GR" dirty="0"/>
              <a:t/>
            </a:r>
            <a:br>
              <a:rPr lang="el-GR" dirty="0"/>
            </a:br>
            <a:r>
              <a:rPr lang="el-GR" dirty="0" smtClean="0"/>
              <a:t/>
            </a:r>
            <a:br>
              <a:rPr lang="el-GR" dirty="0" smtClean="0"/>
            </a:br>
            <a:r>
              <a:rPr lang="el-GR" dirty="0" smtClean="0"/>
              <a:t/>
            </a:r>
            <a:br>
              <a:rPr lang="el-GR" dirty="0" smtClean="0"/>
            </a:br>
            <a:r>
              <a:rPr lang="el-GR" dirty="0"/>
              <a:t/>
            </a:r>
            <a:br>
              <a:rPr lang="el-GR" dirty="0"/>
            </a:br>
            <a:r>
              <a:rPr lang="el-GR" dirty="0" smtClean="0"/>
              <a:t/>
            </a:r>
            <a:br>
              <a:rPr lang="el-GR" dirty="0" smtClean="0"/>
            </a:br>
            <a:r>
              <a:rPr lang="el-GR" dirty="0" smtClean="0"/>
              <a:t/>
            </a:r>
            <a:br>
              <a:rPr lang="el-GR" dirty="0" smtClean="0"/>
            </a:br>
            <a:r>
              <a:rPr lang="el-GR" dirty="0"/>
              <a:t/>
            </a:r>
            <a:br>
              <a:rPr lang="el-GR" dirty="0"/>
            </a:br>
            <a:r>
              <a:rPr lang="el-GR" b="1" dirty="0"/>
              <a:t/>
            </a:r>
            <a:br>
              <a:rPr lang="el-GR" b="1" dirty="0"/>
            </a:br>
            <a:r>
              <a:rPr lang="el-GR" b="1" dirty="0" smtClean="0"/>
              <a:t/>
            </a:r>
            <a:br>
              <a:rPr lang="el-GR" b="1" dirty="0" smtClean="0"/>
            </a:br>
            <a:r>
              <a:rPr lang="el-GR" dirty="0"/>
              <a:t/>
            </a:r>
            <a:br>
              <a:rPr lang="el-GR" dirty="0"/>
            </a:br>
            <a:r>
              <a:rPr lang="el-GR" dirty="0" smtClean="0"/>
              <a:t/>
            </a:r>
            <a:br>
              <a:rPr lang="el-GR" dirty="0" smtClean="0"/>
            </a:br>
            <a:r>
              <a:rPr lang="el-GR" dirty="0"/>
              <a:t/>
            </a:r>
            <a:br>
              <a:rPr lang="el-GR" dirty="0"/>
            </a:br>
            <a:r>
              <a:rPr lang="en-US" dirty="0"/>
              <a:t/>
            </a:r>
            <a:br>
              <a:rPr lang="en-US" dirty="0"/>
            </a:br>
            <a:r>
              <a:rPr lang="en-US" dirty="0" smtClean="0"/>
              <a:t/>
            </a:r>
            <a:br>
              <a:rPr lang="en-US" dirty="0" smtClean="0"/>
            </a:br>
            <a:r>
              <a:rPr lang="en-US" dirty="0"/>
              <a:t/>
            </a:r>
            <a:br>
              <a:rPr lang="en-US" dirty="0"/>
            </a:br>
            <a:r>
              <a:rPr lang="en-US" dirty="0" smtClean="0"/>
              <a:t>                                   </a:t>
            </a:r>
            <a:r>
              <a:rPr lang="en-US" sz="2700" dirty="0" smtClean="0"/>
              <a:t>9</a:t>
            </a:r>
            <a:endParaRPr lang="el-GR" sz="2700" dirty="0"/>
          </a:p>
        </p:txBody>
      </p:sp>
      <p:sp>
        <p:nvSpPr>
          <p:cNvPr id="3" name="Θέση περιεχομένου 2"/>
          <p:cNvSpPr>
            <a:spLocks noGrp="1"/>
          </p:cNvSpPr>
          <p:nvPr>
            <p:ph idx="1"/>
          </p:nvPr>
        </p:nvSpPr>
        <p:spPr>
          <a:xfrm>
            <a:off x="457200" y="2132856"/>
            <a:ext cx="8229600" cy="3993307"/>
          </a:xfrm>
        </p:spPr>
        <p:txBody>
          <a:bodyPr>
            <a:normAutofit lnSpcReduction="10000"/>
          </a:bodyPr>
          <a:lstStyle/>
          <a:p>
            <a:endParaRPr lang="en-US" b="1" dirty="0" smtClean="0"/>
          </a:p>
          <a:p>
            <a:r>
              <a:rPr lang="el-GR" b="1" dirty="0" smtClean="0"/>
              <a:t>Ο Πήγασος λακτίζει τη Σιωπή</a:t>
            </a:r>
          </a:p>
          <a:p>
            <a:r>
              <a:rPr lang="en-US" b="1" dirty="0" smtClean="0"/>
              <a:t>Pegasus </a:t>
            </a:r>
            <a:r>
              <a:rPr lang="en-US" b="1" dirty="0"/>
              <a:t>k</a:t>
            </a:r>
            <a:r>
              <a:rPr lang="en-US" b="1" dirty="0" smtClean="0"/>
              <a:t>icks Silence</a:t>
            </a:r>
          </a:p>
          <a:p>
            <a:endParaRPr lang="el-GR" b="1" dirty="0" smtClean="0"/>
          </a:p>
          <a:p>
            <a:endParaRPr lang="el-GR" b="1" dirty="0"/>
          </a:p>
          <a:p>
            <a:endParaRPr lang="el-GR" b="1" dirty="0" smtClean="0"/>
          </a:p>
          <a:p>
            <a:endParaRPr lang="el-GR" b="1" dirty="0"/>
          </a:p>
          <a:p>
            <a:endParaRPr lang="el-GR" b="1" dirty="0" smtClean="0"/>
          </a:p>
          <a:p>
            <a:pPr marL="0" indent="0">
              <a:buNone/>
            </a:pPr>
            <a:r>
              <a:rPr lang="en-US" b="1" dirty="0" smtClean="0"/>
              <a:t>         </a:t>
            </a:r>
            <a:r>
              <a:rPr lang="el-GR" b="1" dirty="0" smtClean="0"/>
              <a:t>Ανάγλυφο-  </a:t>
            </a:r>
            <a:r>
              <a:rPr lang="en-US" b="1" dirty="0" smtClean="0"/>
              <a:t>Relief Sculpture </a:t>
            </a:r>
            <a:r>
              <a:rPr lang="en-US" sz="3200" b="1" dirty="0" smtClean="0">
                <a:latin typeface="Calibri"/>
                <a:cs typeface="Calibri"/>
              </a:rPr>
              <a:t>→</a:t>
            </a:r>
            <a:endParaRPr lang="en-US" sz="3200" b="1" dirty="0"/>
          </a:p>
          <a:p>
            <a:pPr marL="0" indent="0">
              <a:buNone/>
            </a:pPr>
            <a:endParaRPr lang="el-GR" b="1"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3687519"/>
            <a:ext cx="3108796" cy="2621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descr="C:\Users\papad\AppData\Local\Microsoft\Windows\INetCache\Content.Outlook\PBQEMUL5\20230801_1402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764704"/>
            <a:ext cx="2604740" cy="292281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4704"/>
            <a:ext cx="7473950" cy="1461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3541792"/>
      </p:ext>
    </p:extLst>
  </p:cSld>
  <p:clrMapOvr>
    <a:masterClrMapping/>
  </p:clrMapOvr>
  <p:timing>
    <p:tnLst>
      <p:par>
        <p:cTn id="1" dur="indefinite" restart="never" nodeType="tmRoot"/>
      </p:par>
    </p:tnLst>
  </p:timing>
</p:sld>
</file>

<file path=ppt/theme/theme1.xml><?xml version="1.0" encoding="utf-8"?>
<a:theme xmlns:a="http://schemas.openxmlformats.org/drawingml/2006/main" name="Πλεκτό">
  <a:themeElements>
    <a:clrScheme name="Πλεκτό">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Διάμεσος">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Πλεκτό">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780</TotalTime>
  <Words>881</Words>
  <Application>Microsoft Office PowerPoint</Application>
  <PresentationFormat>Προβολή στην οθόνη (4:3)</PresentationFormat>
  <Paragraphs>215</Paragraphs>
  <Slides>21</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21</vt:i4>
      </vt:variant>
    </vt:vector>
  </HeadingPairs>
  <TitlesOfParts>
    <vt:vector size="22" baseType="lpstr">
      <vt:lpstr>Πλεκτό</vt:lpstr>
      <vt:lpstr>ΕΙΚΑΣΤΙΚΟ ΚΟΣΜΗΜΑ ΙΙΙ FINE ART JEWELRY</vt:lpstr>
      <vt:lpstr>Εικαστικό κόσμημα ΙΙΙ Fine Art Jewelry III</vt:lpstr>
      <vt:lpstr>                                         Κρόκος                                  Κρόκος                                                       Crocus →      </vt:lpstr>
      <vt:lpstr>Παρουσίαση του PowerPoint</vt:lpstr>
      <vt:lpstr>                                                                 5 «Οι Εννέα Μούσες, σαν πουλιά, πετούν πάνω από την Κεφαλονιά και την Ιθάκη, σχηματίζοντας τον αστερισμό του Πήγασου, του ηγέτη των Μουσών» Συνειρμική Ζωγραφική,  μέθοδος Μάριον Μίλνερ. (Ακρυλικό σε καμβά, δίπτυχο 1.40 Χ 1 μ.)   "The Nine Muses, like birds, fly over Kefalonia and Ithaca, forming the constellation of Pegasus, the leader of the Muses. Associative painting, Marion Milner method. (Acrylic on canvas, diptych 1.40 Χ 1 μ.) </vt:lpstr>
      <vt:lpstr>Παρουσίαση του PowerPoint</vt:lpstr>
      <vt:lpstr>ΟΙ ΕΝΝΕΑ ΜΟΥΣΕΣ              ΕΛΛΗΝΙΚΗ ΜΥΘΟΛΟΓΙΑ    </vt:lpstr>
      <vt:lpstr>                                            8  </vt:lpstr>
      <vt:lpstr>                                                      9</vt:lpstr>
      <vt:lpstr>                                      10</vt:lpstr>
      <vt:lpstr>                                    11</vt:lpstr>
      <vt:lpstr>                                                       12</vt:lpstr>
      <vt:lpstr>Δαχτυλίδια                    Rings</vt:lpstr>
      <vt:lpstr>                                                14</vt:lpstr>
      <vt:lpstr>                                                 15</vt:lpstr>
      <vt:lpstr>                                                16 Δαχτυλίδι σφυρήλατο- Ring forged “Φυστικιά - Pistachio tree” Ορείχαλκος επάργυρο- Bronze silver plated </vt:lpstr>
      <vt:lpstr>                                                17 Δαχτυλίδι σφυρήλατο- Ring forged Πλεκτός Αμφορέας – Woven Amphora” Ορείχαλκος χυτό- Bronze cast </vt:lpstr>
      <vt:lpstr>                                    18   </vt:lpstr>
      <vt:lpstr>                              19 Τα Ανθεκτικά - The Durables Πέτρες &amp; Λιθιές – Stones and Dry Stones</vt:lpstr>
      <vt:lpstr>                                                                                                                                          20 Tα Ανθεκτικά- The Durables Πρόσωπο Γυναίκας στο φύλλο της Φραγκοσυκιάς  - Λιθιά  &amp; Φραγκοσυκιά Woman’s Face on Prickly Pear leaf - Dry Stone &amp; Prickly Pear</vt:lpstr>
      <vt:lpstr>    Η  πέτρα και οι λιθιές  που δεσπόζουν σε  Κεφαλονιά και Ιθάκη,  εμπνέουν  Δημιουργία</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papadatu@otenet.gr</dc:creator>
  <cp:lastModifiedBy>papadatu@otenet.gr</cp:lastModifiedBy>
  <cp:revision>99</cp:revision>
  <dcterms:created xsi:type="dcterms:W3CDTF">2023-08-01T05:47:11Z</dcterms:created>
  <dcterms:modified xsi:type="dcterms:W3CDTF">2023-08-03T20:29:39Z</dcterms:modified>
</cp:coreProperties>
</file>