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B96FC-BAEA-45FA-9D3D-8D6EC7BA6C65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429C5-5634-48F8-9D0A-DC568DF745E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332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9C5-5634-48F8-9D0A-DC568DF745E8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821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9C5-5634-48F8-9D0A-DC568DF745E8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0675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CB17A5E-ECC4-4E5F-85EB-83A2371F05FF}" type="datetimeFigureOut">
              <a:rPr lang="el-GR" smtClean="0"/>
              <a:t>1/4/2023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304256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/>
              <a:t>ΣΥΓΧΡΟΝΕΣ ΜΕΘΟΔΟΙ ΑΝΤΙΜΕΤΩΠΙΣΗΣ ΤΗΣ ΕΠΙΘΕΤΙΚΟΤΗΤΑΣ  &amp;</a:t>
            </a:r>
            <a:br>
              <a:rPr lang="el-GR" sz="4000" b="1" dirty="0" smtClean="0"/>
            </a:br>
            <a:r>
              <a:rPr lang="el-GR" sz="4000" b="1" dirty="0" smtClean="0"/>
              <a:t> ΒΙΑΣ - ΠΑΡΑΒΑΤΙΚΟΤΗΤΑΣ</a:t>
            </a:r>
            <a:endParaRPr lang="el-GR" sz="40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347864" y="4077072"/>
            <a:ext cx="4695305" cy="1604637"/>
          </a:xfrm>
        </p:spPr>
        <p:txBody>
          <a:bodyPr>
            <a:normAutofit/>
          </a:bodyPr>
          <a:lstStyle/>
          <a:p>
            <a:r>
              <a:rPr lang="el-GR" b="1" dirty="0" smtClean="0"/>
              <a:t>Δρ Σοφία </a:t>
            </a:r>
            <a:r>
              <a:rPr lang="el-GR" b="1" dirty="0" err="1" smtClean="0"/>
              <a:t>Αράβου</a:t>
            </a:r>
            <a:r>
              <a:rPr lang="el-GR" b="1" dirty="0" smtClean="0"/>
              <a:t>-Παπαδάτου</a:t>
            </a:r>
          </a:p>
          <a:p>
            <a:r>
              <a:rPr lang="el-GR" b="1" dirty="0" smtClean="0"/>
              <a:t>Κοινωνική Ψυχολογία, </a:t>
            </a:r>
            <a:r>
              <a:rPr lang="en-US" b="1" dirty="0" smtClean="0"/>
              <a:t>PhD </a:t>
            </a:r>
            <a:endParaRPr lang="el-GR" b="1" dirty="0" smtClean="0"/>
          </a:p>
          <a:p>
            <a:r>
              <a:rPr lang="el-GR" b="1" dirty="0" smtClean="0"/>
              <a:t>  Κοινωνική Οδοντιατρική,</a:t>
            </a:r>
            <a:r>
              <a:rPr lang="en-US" b="1" dirty="0" smtClean="0"/>
              <a:t> MSc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693862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060847"/>
            <a:ext cx="7745505" cy="4320481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/>
              <a:t>Συναρπαστικά σενάρια-Μυθοπλασία</a:t>
            </a:r>
          </a:p>
          <a:p>
            <a:r>
              <a:rPr lang="el-GR" b="1" dirty="0" smtClean="0"/>
              <a:t>Φαντασία</a:t>
            </a:r>
          </a:p>
          <a:p>
            <a:r>
              <a:rPr lang="el-GR" b="1" dirty="0" smtClean="0"/>
              <a:t>Δημιουργία Έκπληξης</a:t>
            </a:r>
          </a:p>
          <a:p>
            <a:r>
              <a:rPr lang="el-GR" b="1" dirty="0" smtClean="0"/>
              <a:t>Ρεαλισμός «τόσο-</a:t>
            </a:r>
            <a:r>
              <a:rPr lang="el-GR" b="1" dirty="0" err="1" smtClean="0"/>
              <a:t>όσ</a:t>
            </a:r>
            <a:r>
              <a:rPr lang="el-GR" b="1" dirty="0" smtClean="0"/>
              <a:t>ο»,  ώστε να μη χάσουμε το ενδιαφέρον παρακολούθησης</a:t>
            </a:r>
            <a:r>
              <a:rPr lang="en-US" b="1" dirty="0" smtClean="0"/>
              <a:t>. </a:t>
            </a:r>
            <a:r>
              <a:rPr lang="el-GR" b="1" dirty="0" smtClean="0"/>
              <a:t> </a:t>
            </a:r>
            <a:r>
              <a:rPr lang="en-US" b="1" dirty="0" smtClean="0"/>
              <a:t> </a:t>
            </a:r>
            <a:endParaRPr lang="el-GR" b="1" dirty="0" smtClean="0"/>
          </a:p>
          <a:p>
            <a:r>
              <a:rPr lang="en-US" b="1" dirty="0" err="1" smtClean="0"/>
              <a:t>Gamification</a:t>
            </a:r>
            <a:r>
              <a:rPr lang="el-GR" b="1" dirty="0" smtClean="0"/>
              <a:t>, με ηλεκτρονικά παιχνίδια</a:t>
            </a:r>
          </a:p>
          <a:p>
            <a:r>
              <a:rPr lang="el-GR" b="1" dirty="0" smtClean="0"/>
              <a:t>Σε όλα, με προώθηση μηνυμάτων αλληλεγγύης και ανθρωπισμού, χωρίς «βαρετά» κλισέ.</a:t>
            </a:r>
          </a:p>
          <a:p>
            <a:endParaRPr lang="el-GR" b="1" dirty="0"/>
          </a:p>
          <a:p>
            <a:r>
              <a:rPr lang="el-GR" b="1" dirty="0" smtClean="0"/>
              <a:t>Η ΦΩΤΙΑ ΜΕ ΤΗ </a:t>
            </a:r>
            <a:r>
              <a:rPr lang="el-GR" b="1" smtClean="0"/>
              <a:t>ΦΩΤΙΑ </a:t>
            </a:r>
            <a:endParaRPr lang="el-GR" b="1" dirty="0" smtClean="0"/>
          </a:p>
          <a:p>
            <a:pPr marL="0" indent="0">
              <a:buNone/>
            </a:pPr>
            <a:r>
              <a:rPr lang="el-GR" b="1" dirty="0" smtClean="0"/>
              <a:t>    ------------------------------------------------------</a:t>
            </a:r>
          </a:p>
          <a:p>
            <a:pPr marL="0" indent="0">
              <a:buNone/>
            </a:pPr>
            <a:r>
              <a:rPr lang="el-GR" b="1" i="1" dirty="0" smtClean="0"/>
              <a:t>                                                            Ευχαριστώ</a:t>
            </a:r>
          </a:p>
          <a:p>
            <a:endParaRPr lang="el-GR" b="1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56263" cy="1054250"/>
          </a:xfrm>
        </p:spPr>
        <p:txBody>
          <a:bodyPr/>
          <a:lstStyle/>
          <a:p>
            <a:r>
              <a:rPr lang="el-GR" sz="3200" b="1" dirty="0"/>
              <a:t>ΣΧΕΔΙΑΣΜΟΣ </a:t>
            </a:r>
            <a:r>
              <a:rPr lang="el-GR" sz="3200" b="1" dirty="0" smtClean="0"/>
              <a:t>ΑΝΤΙ-ΑΦΗΓΗΣΗΣ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452289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3772941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Αύξηση και ελάττωση αυτοκτονιών</a:t>
            </a:r>
            <a:r>
              <a:rPr lang="en-US" b="1" dirty="0" smtClean="0"/>
              <a:t>- </a:t>
            </a:r>
            <a:r>
              <a:rPr lang="el-GR" b="1" dirty="0" smtClean="0"/>
              <a:t>μίμηση-πρότυπα-</a:t>
            </a:r>
            <a:r>
              <a:rPr lang="el-GR" b="1" dirty="0" err="1" smtClean="0"/>
              <a:t>έμφυλη</a:t>
            </a:r>
            <a:r>
              <a:rPr lang="el-GR" b="1" dirty="0" smtClean="0"/>
              <a:t> βία-ειδήσεις</a:t>
            </a:r>
          </a:p>
          <a:p>
            <a:endParaRPr lang="el-GR" b="1" dirty="0" smtClean="0"/>
          </a:p>
          <a:p>
            <a:r>
              <a:rPr lang="el-GR" b="1" dirty="0" smtClean="0"/>
              <a:t>«Τα πάθη του νεαρού </a:t>
            </a:r>
            <a:r>
              <a:rPr lang="el-GR" b="1" dirty="0" err="1" smtClean="0"/>
              <a:t>Βέρθερου</a:t>
            </a:r>
            <a:r>
              <a:rPr lang="el-GR" b="1" dirty="0" smtClean="0"/>
              <a:t>» </a:t>
            </a:r>
            <a:r>
              <a:rPr lang="el-GR" dirty="0" smtClean="0"/>
              <a:t>1774 &amp; 1787 Β. Γκαίτε (αύξηση με μίμηση)</a:t>
            </a:r>
          </a:p>
          <a:p>
            <a:r>
              <a:rPr lang="el-GR" b="1" dirty="0" smtClean="0"/>
              <a:t>«Ο μαγικός αυλός» </a:t>
            </a:r>
            <a:r>
              <a:rPr lang="el-GR" dirty="0" smtClean="0"/>
              <a:t>1791 όπερα </a:t>
            </a:r>
            <a:r>
              <a:rPr lang="el-GR" dirty="0" err="1" smtClean="0"/>
              <a:t>Αμ.Μότσαρτ</a:t>
            </a:r>
            <a:r>
              <a:rPr lang="el-GR" dirty="0" smtClean="0"/>
              <a:t>, λιμπρέτο </a:t>
            </a:r>
            <a:r>
              <a:rPr lang="el-GR" dirty="0" err="1" smtClean="0"/>
              <a:t>Εμμ</a:t>
            </a:r>
            <a:r>
              <a:rPr lang="el-GR" dirty="0" smtClean="0"/>
              <a:t>.  </a:t>
            </a:r>
            <a:r>
              <a:rPr lang="el-GR" dirty="0" err="1" smtClean="0"/>
              <a:t>Σικανέντερ</a:t>
            </a:r>
            <a:r>
              <a:rPr lang="el-GR" dirty="0" smtClean="0"/>
              <a:t> (ελάττωση αυτοκτονιών, λύσεις με υπερβατικές ερμηνείες) </a:t>
            </a:r>
          </a:p>
          <a:p>
            <a:r>
              <a:rPr lang="el-GR" b="1" dirty="0" smtClean="0"/>
              <a:t>Αυτοκτονία </a:t>
            </a:r>
            <a:r>
              <a:rPr lang="el-GR" b="1" dirty="0" err="1" smtClean="0"/>
              <a:t>Μαίριλυν</a:t>
            </a:r>
            <a:r>
              <a:rPr lang="el-GR" b="1" dirty="0" smtClean="0"/>
              <a:t> Μονρόε1962</a:t>
            </a:r>
            <a:r>
              <a:rPr lang="el-GR" dirty="0" smtClean="0"/>
              <a:t>, αύξηση αυτοκτονιών 12%</a:t>
            </a:r>
          </a:p>
          <a:p>
            <a:r>
              <a:rPr lang="el-GR" b="1" dirty="0" smtClean="0"/>
              <a:t>« Ο ταξιτζής» </a:t>
            </a:r>
            <a:r>
              <a:rPr lang="el-GR" dirty="0" err="1" smtClean="0"/>
              <a:t>σκην</a:t>
            </a:r>
            <a:r>
              <a:rPr lang="el-GR" dirty="0" smtClean="0"/>
              <a:t>. Μάρτιν </a:t>
            </a:r>
            <a:r>
              <a:rPr lang="el-GR" dirty="0" err="1" smtClean="0"/>
              <a:t>Σκορτσέζε</a:t>
            </a:r>
            <a:r>
              <a:rPr lang="el-GR" dirty="0" smtClean="0"/>
              <a:t>, </a:t>
            </a:r>
            <a:r>
              <a:rPr lang="el-GR" dirty="0" err="1" smtClean="0"/>
              <a:t>ερμ</a:t>
            </a:r>
            <a:r>
              <a:rPr lang="el-GR" dirty="0" smtClean="0"/>
              <a:t>. Ρόμπερτ ντε </a:t>
            </a:r>
            <a:r>
              <a:rPr lang="el-GR" dirty="0" err="1" smtClean="0"/>
              <a:t>Νίρο</a:t>
            </a:r>
            <a:r>
              <a:rPr lang="el-GR" dirty="0" smtClean="0"/>
              <a:t> και </a:t>
            </a:r>
            <a:r>
              <a:rPr lang="el-GR" dirty="0" err="1" smtClean="0"/>
              <a:t>Τζόντι</a:t>
            </a:r>
            <a:r>
              <a:rPr lang="el-GR" dirty="0" smtClean="0"/>
              <a:t> </a:t>
            </a:r>
            <a:r>
              <a:rPr lang="el-GR" dirty="0" err="1" smtClean="0"/>
              <a:t>Φόστερ</a:t>
            </a:r>
            <a:r>
              <a:rPr lang="el-GR" dirty="0" smtClean="0"/>
              <a:t>. Εμπνέει την απόπειρα δολοφονίας του </a:t>
            </a:r>
            <a:r>
              <a:rPr lang="el-GR" dirty="0" err="1" smtClean="0"/>
              <a:t>Ρόναλντ</a:t>
            </a:r>
            <a:r>
              <a:rPr lang="el-GR" dirty="0" smtClean="0"/>
              <a:t> </a:t>
            </a:r>
            <a:r>
              <a:rPr lang="el-GR" dirty="0" err="1" smtClean="0"/>
              <a:t>Ρήγκαν</a:t>
            </a:r>
            <a:r>
              <a:rPr lang="el-GR" dirty="0" smtClean="0"/>
              <a:t> 1981 από τον</a:t>
            </a:r>
            <a:r>
              <a:rPr lang="en-US" dirty="0" smtClean="0"/>
              <a:t> John Hinckley. </a:t>
            </a:r>
            <a:r>
              <a:rPr lang="el-GR" dirty="0" smtClean="0"/>
              <a:t> Πρότυπο ο πρωταγωνιστής που θέλει να σώσει την ιερόδουλη με επίθεση στον πολιτικό.</a:t>
            </a:r>
          </a:p>
          <a:p>
            <a:r>
              <a:rPr lang="el-GR" b="1" dirty="0" smtClean="0"/>
              <a:t>«Η ιστορία της θεραπαινίδας» </a:t>
            </a:r>
            <a:r>
              <a:rPr lang="el-GR" dirty="0" smtClean="0"/>
              <a:t>μεταφορά στην τηλεόραση του μυθιστορήματος της </a:t>
            </a:r>
            <a:r>
              <a:rPr lang="en-US" dirty="0" smtClean="0"/>
              <a:t>Margaret Atwood. </a:t>
            </a:r>
            <a:r>
              <a:rPr lang="el-GR" dirty="0" smtClean="0"/>
              <a:t>Η πατριαρχία που θέλει την </a:t>
            </a:r>
            <a:r>
              <a:rPr lang="el-GR" dirty="0" err="1" smtClean="0"/>
              <a:t>Τζουν</a:t>
            </a:r>
            <a:r>
              <a:rPr lang="el-GR" dirty="0" smtClean="0"/>
              <a:t>-</a:t>
            </a:r>
            <a:r>
              <a:rPr lang="el-GR" smtClean="0"/>
              <a:t>Τουφρέντ</a:t>
            </a:r>
            <a:r>
              <a:rPr lang="el-GR" dirty="0" smtClean="0"/>
              <a:t>,  απλά</a:t>
            </a:r>
            <a:r>
              <a:rPr lang="en-US" dirty="0" smtClean="0"/>
              <a:t> </a:t>
            </a:r>
            <a:r>
              <a:rPr lang="el-GR" dirty="0" smtClean="0"/>
              <a:t>και μόνο, ως αναπαραγωγική μήτρα. </a:t>
            </a:r>
          </a:p>
          <a:p>
            <a:r>
              <a:rPr lang="el-GR" dirty="0" smtClean="0"/>
              <a:t>ΜΑΚΕΛΑΡΗΔΕΣ κλπ ειδησεογραφία</a:t>
            </a:r>
            <a:endParaRPr lang="el-GR" dirty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000" b="1" dirty="0" smtClean="0"/>
              <a:t>ΑΡΝΗΤΙΚΑ ΚΑΙ ΘΕΤΙΚΑ ΠΑΡΑΔΕΙΓΜΑΤΑ ΔΙΗΓΗΜΑΤΩΝ, ΤΑΙΝΙΩΝ ΚΑΙ ΕΙΔΗΣΕΟΓΡΑΦΙΑΣ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676505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060848"/>
            <a:ext cx="7745505" cy="4464495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 </a:t>
            </a:r>
            <a:r>
              <a:rPr lang="en-US" dirty="0" err="1"/>
              <a:t>Forgas</a:t>
            </a:r>
            <a:r>
              <a:rPr lang="en-US" dirty="0"/>
              <a:t>, P.J., </a:t>
            </a:r>
            <a:r>
              <a:rPr lang="en-US" dirty="0" err="1"/>
              <a:t>Crano</a:t>
            </a:r>
            <a:r>
              <a:rPr lang="en-US" dirty="0"/>
              <a:t>, W.D., Fiedler, K. (2022). </a:t>
            </a:r>
            <a:r>
              <a:rPr lang="el-GR" i="1" dirty="0"/>
              <a:t>Εφαρμογές της Κοινωνικής Ψυχολογίας. Η συνεισφορά στην αντιμετώπιση προβλημάτων του πραγματικού κόσμου (</a:t>
            </a:r>
            <a:r>
              <a:rPr lang="el-GR" i="1" dirty="0" err="1"/>
              <a:t>επιμ</a:t>
            </a:r>
            <a:r>
              <a:rPr lang="el-GR" i="1" dirty="0"/>
              <a:t>. Γ. </a:t>
            </a:r>
            <a:r>
              <a:rPr lang="el-GR" i="1" dirty="0" err="1"/>
              <a:t>Προδρομίτης</a:t>
            </a:r>
            <a:r>
              <a:rPr lang="el-GR" i="1" dirty="0"/>
              <a:t>, Στ. </a:t>
            </a:r>
            <a:r>
              <a:rPr lang="el-GR" i="1" dirty="0" err="1"/>
              <a:t>Παπαστάμου</a:t>
            </a:r>
            <a:r>
              <a:rPr lang="el-GR" i="1" dirty="0"/>
              <a:t>». </a:t>
            </a:r>
            <a:r>
              <a:rPr lang="el-GR" dirty="0"/>
              <a:t>Αθήνα, </a:t>
            </a:r>
            <a:r>
              <a:rPr lang="el-GR" dirty="0" err="1"/>
              <a:t>εκδ</a:t>
            </a:r>
            <a:r>
              <a:rPr lang="el-GR" dirty="0"/>
              <a:t>. </a:t>
            </a:r>
            <a:r>
              <a:rPr lang="el-GR" dirty="0" smtClean="0"/>
              <a:t>Πεδίο</a:t>
            </a:r>
          </a:p>
          <a:p>
            <a:endParaRPr lang="el-GR" dirty="0"/>
          </a:p>
          <a:p>
            <a:r>
              <a:rPr lang="en-US" dirty="0" err="1" smtClean="0"/>
              <a:t>Yzerbyt</a:t>
            </a:r>
            <a:r>
              <a:rPr lang="en-US" dirty="0"/>
              <a:t>, V.&amp; Klein, </a:t>
            </a:r>
            <a:r>
              <a:rPr lang="en-US" dirty="0" err="1"/>
              <a:t>Ol</a:t>
            </a:r>
            <a:r>
              <a:rPr lang="en-US" dirty="0"/>
              <a:t>. (2022). </a:t>
            </a:r>
            <a:r>
              <a:rPr lang="el-GR" i="1" dirty="0"/>
              <a:t>Κοινωνική Ψυχολογία. Ψυχολογικές προεκτάσεις. (</a:t>
            </a:r>
            <a:r>
              <a:rPr lang="el-GR" i="1" dirty="0" err="1"/>
              <a:t>επιμ</a:t>
            </a:r>
            <a:r>
              <a:rPr lang="el-GR" i="1" dirty="0"/>
              <a:t>. Στ. </a:t>
            </a:r>
            <a:r>
              <a:rPr lang="el-GR" i="1" dirty="0" err="1"/>
              <a:t>Παπαστάμου</a:t>
            </a:r>
            <a:r>
              <a:rPr lang="el-GR" i="1" dirty="0"/>
              <a:t>, Γ. </a:t>
            </a:r>
            <a:r>
              <a:rPr lang="el-GR" i="1" dirty="0" err="1"/>
              <a:t>Προδρομίτης</a:t>
            </a:r>
            <a:r>
              <a:rPr lang="el-GR" i="1" dirty="0"/>
              <a:t>, Γκέκα </a:t>
            </a:r>
            <a:r>
              <a:rPr lang="el-GR" i="1" dirty="0" smtClean="0"/>
              <a:t>Μ) </a:t>
            </a:r>
            <a:r>
              <a:rPr lang="el-GR" dirty="0"/>
              <a:t>Αθήνα, </a:t>
            </a:r>
            <a:r>
              <a:rPr lang="el-GR" dirty="0" err="1"/>
              <a:t>εκδ</a:t>
            </a:r>
            <a:r>
              <a:rPr lang="el-GR" dirty="0"/>
              <a:t>. </a:t>
            </a:r>
            <a:r>
              <a:rPr lang="el-GR" dirty="0" smtClean="0"/>
              <a:t>Πεδίο</a:t>
            </a:r>
          </a:p>
          <a:p>
            <a:endParaRPr lang="el-GR" dirty="0"/>
          </a:p>
          <a:p>
            <a:r>
              <a:rPr lang="el-GR" dirty="0" smtClean="0"/>
              <a:t>Ξανθόπουλος, Π. </a:t>
            </a:r>
            <a:r>
              <a:rPr lang="el-GR" dirty="0" err="1" smtClean="0"/>
              <a:t>Μαντόγλου</a:t>
            </a:r>
            <a:r>
              <a:rPr lang="el-GR" dirty="0" smtClean="0"/>
              <a:t> Άννα (2020). </a:t>
            </a:r>
            <a:r>
              <a:rPr lang="el-GR" i="1" dirty="0" smtClean="0"/>
              <a:t>Μεταμορφώσεις της επιστημονικής και της πρακτικής σκέψης. </a:t>
            </a:r>
            <a:r>
              <a:rPr lang="el-GR" dirty="0" smtClean="0"/>
              <a:t>Αθήνα, </a:t>
            </a:r>
            <a:r>
              <a:rPr lang="el-GR" dirty="0" err="1" smtClean="0"/>
              <a:t>εκδ</a:t>
            </a:r>
            <a:r>
              <a:rPr lang="el-GR" dirty="0" smtClean="0"/>
              <a:t>. </a:t>
            </a:r>
            <a:r>
              <a:rPr lang="el-GR" dirty="0" err="1" smtClean="0"/>
              <a:t>Παπαζήση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err="1" smtClean="0"/>
              <a:t>Αράβου</a:t>
            </a:r>
            <a:r>
              <a:rPr lang="el-GR" dirty="0" smtClean="0"/>
              <a:t>, Σ. (2001</a:t>
            </a:r>
            <a:r>
              <a:rPr lang="el-GR" i="1" dirty="0" smtClean="0"/>
              <a:t>). Η συμβολή των </a:t>
            </a:r>
            <a:r>
              <a:rPr lang="el-GR" i="1" dirty="0" err="1" smtClean="0"/>
              <a:t>Συμπεριφορικών</a:t>
            </a:r>
            <a:r>
              <a:rPr lang="el-GR" i="1" dirty="0" smtClean="0"/>
              <a:t> Επιστημών στη βελτίωση των σχέσεων οδοντίατρου-ασθενή. </a:t>
            </a:r>
            <a:r>
              <a:rPr lang="el-GR" dirty="0" smtClean="0"/>
              <a:t>Μεταπτυχιακή εργασία στην Κοινωνική Οδοντιατρική, ΕΚΠΑ. Εθνικό και Καποδιστριακό Πανεπιστήμιο Αθηνών</a:t>
            </a:r>
          </a:p>
          <a:p>
            <a:endParaRPr lang="el-GR" dirty="0" smtClean="0"/>
          </a:p>
          <a:p>
            <a:r>
              <a:rPr lang="el-GR" dirty="0" err="1" smtClean="0"/>
              <a:t>Αράβου</a:t>
            </a:r>
            <a:r>
              <a:rPr lang="el-GR" dirty="0" smtClean="0"/>
              <a:t>, Σ. (2008). </a:t>
            </a:r>
            <a:r>
              <a:rPr lang="el-GR" i="1" dirty="0" smtClean="0"/>
              <a:t>Διαδικασίες επιρροής οδοντιατρικά φοβικών και μη φοβικών ασθενών </a:t>
            </a:r>
            <a:r>
              <a:rPr lang="el-GR" dirty="0" smtClean="0"/>
              <a:t>(2008). Διδακτορική διατριβή. Τμήμα Ψυχολογίας, </a:t>
            </a:r>
            <a:r>
              <a:rPr lang="el-GR" dirty="0" err="1" smtClean="0"/>
              <a:t>Πάντειο</a:t>
            </a:r>
            <a:r>
              <a:rPr lang="el-GR" dirty="0" smtClean="0"/>
              <a:t> Πανεπιστήμιο Κοινωνικών και Πολιτικών Επιστημών.</a:t>
            </a:r>
          </a:p>
          <a:p>
            <a:endParaRPr lang="el-GR" dirty="0" smtClean="0"/>
          </a:p>
          <a:p>
            <a:r>
              <a:rPr lang="el-GR" dirty="0" err="1" smtClean="0"/>
              <a:t>Αράβου</a:t>
            </a:r>
            <a:r>
              <a:rPr lang="el-GR" dirty="0" smtClean="0"/>
              <a:t>, Σ. (2005). </a:t>
            </a:r>
            <a:r>
              <a:rPr lang="el-GR" i="1" dirty="0" smtClean="0"/>
              <a:t>Ο Έρωτας αντίστιξη στο Φόβο. </a:t>
            </a:r>
            <a:r>
              <a:rPr lang="el-GR" dirty="0" smtClean="0"/>
              <a:t>Αφηγηματική- μυθοπλαστική μεταφορά διδακτορικού &amp; μεταπτυχιακού. Αθήνα, </a:t>
            </a:r>
            <a:r>
              <a:rPr lang="el-GR" dirty="0" err="1" smtClean="0"/>
              <a:t>εκδ</a:t>
            </a:r>
            <a:r>
              <a:rPr lang="el-GR" dirty="0" smtClean="0"/>
              <a:t>. Ελληνικά Γράμματα </a:t>
            </a:r>
            <a:endParaRPr lang="el-GR" dirty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200" dirty="0" smtClean="0"/>
              <a:t>Βιβλιογραφία</a:t>
            </a:r>
            <a:r>
              <a:rPr lang="el-GR" sz="3200" dirty="0"/>
              <a:t/>
            </a:r>
            <a:br>
              <a:rPr lang="el-GR" sz="3200" dirty="0"/>
            </a:b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708736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 </a:t>
            </a:r>
            <a:r>
              <a:rPr lang="el-GR" b="1" dirty="0" smtClean="0"/>
              <a:t>                  ΚΟΙΝΩΝΙΚΗ ΨΥΧΟΛΟΓΙΑ</a:t>
            </a:r>
          </a:p>
          <a:p>
            <a:r>
              <a:rPr lang="el-GR" b="1" dirty="0" smtClean="0"/>
              <a:t>Από την κλινική πράξη στο ευρύ κοινωνικό πεδίο</a:t>
            </a:r>
          </a:p>
          <a:p>
            <a:endParaRPr lang="el-GR" b="1" dirty="0" smtClean="0"/>
          </a:p>
          <a:p>
            <a:r>
              <a:rPr lang="el-GR" b="1" dirty="0" err="1"/>
              <a:t>Μ</a:t>
            </a:r>
            <a:r>
              <a:rPr lang="el-GR" b="1" dirty="0" err="1" smtClean="0"/>
              <a:t>οντελικός</a:t>
            </a:r>
            <a:r>
              <a:rPr lang="el-GR" b="1" dirty="0" smtClean="0"/>
              <a:t>-</a:t>
            </a:r>
            <a:r>
              <a:rPr lang="el-GR" b="1" dirty="0" err="1" smtClean="0"/>
              <a:t>διευκολυντικός</a:t>
            </a:r>
            <a:r>
              <a:rPr lang="el-GR" b="1" dirty="0" smtClean="0"/>
              <a:t> διαχωρισμός κάθε κοινωνικού φαινομένου σε 4 επίπεδα</a:t>
            </a:r>
          </a:p>
          <a:p>
            <a:pPr marL="0" indent="0">
              <a:buNone/>
            </a:pPr>
            <a:endParaRPr lang="el-GR" b="1" dirty="0" smtClean="0"/>
          </a:p>
          <a:p>
            <a:r>
              <a:rPr lang="el-GR" b="1" dirty="0" err="1" smtClean="0"/>
              <a:t>Ενδοατομικό</a:t>
            </a:r>
            <a:r>
              <a:rPr lang="el-GR" b="1" dirty="0" smtClean="0"/>
              <a:t> – </a:t>
            </a:r>
            <a:r>
              <a:rPr lang="el-GR" b="1" dirty="0" err="1" smtClean="0"/>
              <a:t>Διατομικό</a:t>
            </a:r>
            <a:r>
              <a:rPr lang="el-GR" b="1" dirty="0" smtClean="0"/>
              <a:t> – </a:t>
            </a:r>
            <a:r>
              <a:rPr lang="el-GR" b="1" dirty="0" err="1" smtClean="0"/>
              <a:t>Διομαδικό</a:t>
            </a:r>
            <a:r>
              <a:rPr lang="el-GR" b="1" dirty="0" smtClean="0"/>
              <a:t> – Κοινωνικό </a:t>
            </a:r>
            <a:r>
              <a:rPr lang="el-GR" b="1" dirty="0" err="1" smtClean="0"/>
              <a:t>Αναπαραστασιακό</a:t>
            </a:r>
            <a:endParaRPr lang="el-GR" b="1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121225" cy="1584176"/>
          </a:xfrm>
        </p:spPr>
        <p:txBody>
          <a:bodyPr/>
          <a:lstStyle/>
          <a:p>
            <a:r>
              <a:rPr lang="el-GR" sz="2000" b="1" dirty="0" smtClean="0"/>
              <a:t>ΚΟΙΝΩΝΙΚΗ ΨΥΧΟΛΟΓΙΑ</a:t>
            </a:r>
            <a:br>
              <a:rPr lang="el-GR" sz="2000" b="1" dirty="0" smtClean="0"/>
            </a:br>
            <a:r>
              <a:rPr lang="el-GR" sz="2000" b="1" dirty="0" smtClean="0"/>
              <a:t>Ψηφίδα στη </a:t>
            </a:r>
            <a:r>
              <a:rPr lang="el-GR" sz="1800" b="1" dirty="0" smtClean="0"/>
              <a:t>ΜΕΤΑΓΡΑΦΙΚΗ ΕΠΙΣΤΗΜΗ ΚΑΙ ΤΗΝ ΨΗΦΙΔΩΤΗ ΣΚΕΨΗ </a:t>
            </a:r>
            <a:r>
              <a:rPr lang="el-GR" sz="2000" b="1" dirty="0" smtClean="0"/>
              <a:t/>
            </a:r>
            <a:br>
              <a:rPr lang="el-GR" sz="2000" b="1" dirty="0" smtClean="0"/>
            </a:br>
            <a:r>
              <a:rPr lang="el-GR" sz="2000" b="1" dirty="0" smtClean="0"/>
              <a:t>(Συνθέσεις για πέρασμα από τη Θεωρία στην Πράξη)</a:t>
            </a:r>
            <a:br>
              <a:rPr lang="el-GR" sz="2000" b="1" dirty="0" smtClean="0"/>
            </a:br>
            <a:r>
              <a:rPr lang="el-GR" sz="2000" b="1" dirty="0" smtClean="0"/>
              <a:t>ΕΚΠΑΙΔΕΥΣΗ - μέθοδος  </a:t>
            </a:r>
            <a:r>
              <a:rPr lang="en-US" sz="2000" b="1" dirty="0" smtClean="0"/>
              <a:t>S.T.E.M (Science-Technology</a:t>
            </a:r>
            <a:r>
              <a:rPr lang="el-GR" sz="2000" b="1" dirty="0" smtClean="0"/>
              <a:t> </a:t>
            </a:r>
            <a:r>
              <a:rPr lang="en-US" sz="2000" b="1" dirty="0" smtClean="0"/>
              <a:t>Engineering-Mathematics) </a:t>
            </a:r>
            <a:r>
              <a:rPr lang="el-GR" sz="2000" b="1" dirty="0"/>
              <a:t>σ</a:t>
            </a:r>
            <a:r>
              <a:rPr lang="el-GR" sz="2000" b="1" dirty="0" smtClean="0"/>
              <a:t>ε συνδυασμό με Τέχνη και Παγκόσμια Ιστορία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1463903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b="1" dirty="0" smtClean="0">
                <a:solidFill>
                  <a:schemeClr val="accent1"/>
                </a:solidFill>
              </a:rPr>
              <a:t>Θεμελιώδες σφάλμα απόδοσης</a:t>
            </a:r>
          </a:p>
          <a:p>
            <a:r>
              <a:rPr lang="el-GR" dirty="0" smtClean="0"/>
              <a:t>Ερμηνεία </a:t>
            </a:r>
            <a:r>
              <a:rPr lang="el-GR" dirty="0"/>
              <a:t>με εσωτερικά χαρακτηριστικά, όχι συνυπολογισμός κοινωνικής </a:t>
            </a:r>
            <a:r>
              <a:rPr lang="el-GR" dirty="0" smtClean="0"/>
              <a:t>επίδρασης</a:t>
            </a:r>
          </a:p>
          <a:p>
            <a:r>
              <a:rPr lang="el-GR" b="1" dirty="0" smtClean="0">
                <a:solidFill>
                  <a:schemeClr val="accent1"/>
                </a:solidFill>
              </a:rPr>
              <a:t>Μεροληψίες υπέρ εαυτού και </a:t>
            </a:r>
            <a:r>
              <a:rPr lang="el-GR" b="1" dirty="0" err="1" smtClean="0">
                <a:solidFill>
                  <a:schemeClr val="accent1"/>
                </a:solidFill>
              </a:rPr>
              <a:t>ενδοομάδας</a:t>
            </a:r>
            <a:endParaRPr lang="el-GR" b="1" dirty="0" smtClean="0">
              <a:solidFill>
                <a:schemeClr val="accent1"/>
              </a:solidFill>
            </a:endParaRPr>
          </a:p>
          <a:p>
            <a:r>
              <a:rPr lang="el-GR" dirty="0" err="1" smtClean="0"/>
              <a:t>Ό,τι</a:t>
            </a:r>
            <a:r>
              <a:rPr lang="el-GR" dirty="0" smtClean="0"/>
              <a:t> καλό συμβαίνει σε μας ή στην ομάδα μας, οφείλεται στις ικανότητές μας. Τα κακά οφείλονται στην απουσία κοινωνικής στήριξης.</a:t>
            </a:r>
          </a:p>
          <a:p>
            <a:r>
              <a:rPr lang="el-GR" dirty="0" smtClean="0"/>
              <a:t>Ό, τι καλό συμβαίνει στους άλλους ή σε </a:t>
            </a:r>
            <a:r>
              <a:rPr lang="el-GR" dirty="0" err="1" smtClean="0"/>
              <a:t>εξωομάδα</a:t>
            </a:r>
            <a:r>
              <a:rPr lang="el-GR" dirty="0" smtClean="0"/>
              <a:t>, οφείλεται σε στήριξη, όχι σε ατομικές ικανότητες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8490" y="188640"/>
            <a:ext cx="7756263" cy="1872208"/>
          </a:xfrm>
        </p:spPr>
        <p:txBody>
          <a:bodyPr/>
          <a:lstStyle/>
          <a:p>
            <a:r>
              <a:rPr lang="el-GR" sz="3600" b="1" dirty="0" smtClean="0"/>
              <a:t>ΕΝΔΕΙΚΤΙΚΕΣ ΘΕΩΡΙΕΣ Ι</a:t>
            </a:r>
            <a:br>
              <a:rPr lang="el-GR" sz="3600" b="1" dirty="0" smtClean="0"/>
            </a:br>
            <a:r>
              <a:rPr lang="el-GR" sz="2800" b="1" dirty="0" smtClean="0"/>
              <a:t>Ερμηνείες εαυτού, κοντινών άλλων, ομάδων, κοινωνικών μηνυμάτων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03093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83568" y="1124744"/>
            <a:ext cx="7745505" cy="5733256"/>
          </a:xfrm>
        </p:spPr>
        <p:txBody>
          <a:bodyPr>
            <a:normAutofit fontScale="77500" lnSpcReduction="20000"/>
          </a:bodyPr>
          <a:lstStyle/>
          <a:p>
            <a:r>
              <a:rPr lang="el-GR" b="1" u="sng" dirty="0" smtClean="0"/>
              <a:t>ΠΑΡΑΔΟΣΙΑΚΕΣ </a:t>
            </a:r>
          </a:p>
          <a:p>
            <a:r>
              <a:rPr lang="el-GR" b="1" dirty="0" smtClean="0"/>
              <a:t>Εκμαθημένη αδυναμία, </a:t>
            </a:r>
            <a:r>
              <a:rPr lang="en-US" b="1" dirty="0" smtClean="0"/>
              <a:t>Learned Helplessness </a:t>
            </a:r>
            <a:r>
              <a:rPr lang="el-GR" b="1" dirty="0" smtClean="0"/>
              <a:t>(</a:t>
            </a:r>
            <a:r>
              <a:rPr lang="en-US" dirty="0" err="1" smtClean="0"/>
              <a:t>M.Seligman</a:t>
            </a:r>
            <a:r>
              <a:rPr lang="en-US" dirty="0"/>
              <a:t>)</a:t>
            </a:r>
          </a:p>
          <a:p>
            <a:r>
              <a:rPr lang="el-GR" b="1" dirty="0" smtClean="0"/>
              <a:t>Γνωστική ασυμφωνία.</a:t>
            </a:r>
          </a:p>
          <a:p>
            <a:pPr marL="0" indent="0">
              <a:buNone/>
            </a:pPr>
            <a:r>
              <a:rPr lang="el-GR" dirty="0" smtClean="0"/>
              <a:t>     Άρνηση να ενσωματώσουμε νέα γνώση σε σύγκρουση με αυτά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που γνωρίζουμε</a:t>
            </a:r>
          </a:p>
          <a:p>
            <a:r>
              <a:rPr lang="el-GR" b="1" dirty="0" smtClean="0"/>
              <a:t>Λήψη αποφάσεων</a:t>
            </a:r>
            <a:r>
              <a:rPr lang="el-GR" dirty="0" smtClean="0"/>
              <a:t>. Ομοφωνία, σύγκρουση, διαφοροποίηση</a:t>
            </a:r>
          </a:p>
          <a:p>
            <a:r>
              <a:rPr lang="el-GR" b="1" dirty="0" smtClean="0"/>
              <a:t>Ηγεσία. </a:t>
            </a:r>
            <a:r>
              <a:rPr lang="el-GR" dirty="0" smtClean="0"/>
              <a:t>Δημοκρατική</a:t>
            </a:r>
            <a:r>
              <a:rPr lang="en-US" dirty="0" smtClean="0"/>
              <a:t> -</a:t>
            </a:r>
            <a:r>
              <a:rPr lang="el-GR" dirty="0" smtClean="0"/>
              <a:t>Αυταρχική- </a:t>
            </a:r>
            <a:r>
              <a:rPr lang="en-US" dirty="0" err="1" smtClean="0"/>
              <a:t>Lessez</a:t>
            </a:r>
            <a:r>
              <a:rPr lang="en-US" dirty="0" smtClean="0"/>
              <a:t> faire</a:t>
            </a:r>
          </a:p>
          <a:p>
            <a:r>
              <a:rPr lang="el-GR" b="1" dirty="0" smtClean="0"/>
              <a:t>Κοινωνικά Διλήμματα. </a:t>
            </a:r>
            <a:r>
              <a:rPr lang="el-GR" dirty="0" smtClean="0"/>
              <a:t>Δίλημμα φυλακισμένου, Δημόσια αγαθά</a:t>
            </a:r>
          </a:p>
          <a:p>
            <a:r>
              <a:rPr lang="el-GR" b="1" dirty="0" smtClean="0"/>
              <a:t>Θεωρίες Παιγνίων</a:t>
            </a:r>
            <a:r>
              <a:rPr lang="el-GR" dirty="0" smtClean="0"/>
              <a:t>. Συνεργασία ή σύγκρουση</a:t>
            </a:r>
          </a:p>
          <a:p>
            <a:r>
              <a:rPr lang="el-GR" b="1" dirty="0" smtClean="0"/>
              <a:t>Στερεότυπα – Προκαταλήψεις (</a:t>
            </a:r>
            <a:r>
              <a:rPr lang="en-US" b="1" dirty="0" err="1" smtClean="0"/>
              <a:t>Tocenism</a:t>
            </a:r>
            <a:r>
              <a:rPr lang="en-US" b="1" dirty="0" smtClean="0"/>
              <a:t>) –</a:t>
            </a:r>
            <a:r>
              <a:rPr lang="el-GR" b="1" dirty="0" smtClean="0"/>
              <a:t> Διακρίσεις -Ρατσιστική συμπεριφορά</a:t>
            </a:r>
          </a:p>
          <a:p>
            <a:r>
              <a:rPr lang="el-GR" b="1" dirty="0" smtClean="0"/>
              <a:t>Αυταρχισμός-Δογματισμός</a:t>
            </a:r>
          </a:p>
          <a:p>
            <a:r>
              <a:rPr lang="el-GR" b="1" dirty="0" smtClean="0"/>
              <a:t>ΠΕΙΘΩ-ΑΛΛΑΓΗ ΣΤΑΣΗΣ ΚΑΙ ΣΥΜΠΕΡΙΦΟΡΑΣ</a:t>
            </a:r>
          </a:p>
          <a:p>
            <a:pPr marL="0" indent="0">
              <a:buNone/>
            </a:pPr>
            <a:r>
              <a:rPr lang="el-GR" b="1" dirty="0" smtClean="0"/>
              <a:t>---------------------------------------------</a:t>
            </a:r>
          </a:p>
          <a:p>
            <a:pPr marL="0" indent="0">
              <a:buNone/>
            </a:pPr>
            <a:r>
              <a:rPr lang="el-GR" b="1" u="sng" dirty="0" smtClean="0"/>
              <a:t>ΣΥΓΧΡΟΝΕΣ ΤΑΣΕΙΣ</a:t>
            </a:r>
          </a:p>
          <a:p>
            <a:r>
              <a:rPr lang="el-GR" b="1" dirty="0" smtClean="0"/>
              <a:t>ΕΠΙΡΡΟΗ- ΓΙΑ ΠΡΟΛΗΨΗ ΚΑΙ ΑΛΛΑΓΗ ΣΥΜΠΕΡΙΦΟΡΑΣ</a:t>
            </a:r>
          </a:p>
          <a:p>
            <a:pPr marL="0" indent="0">
              <a:buNone/>
            </a:pPr>
            <a:r>
              <a:rPr lang="el-GR" b="1" dirty="0" smtClean="0"/>
              <a:t> -------------------------------------------------</a:t>
            </a:r>
          </a:p>
          <a:p>
            <a:r>
              <a:rPr lang="el-GR" b="1" dirty="0" smtClean="0"/>
              <a:t>ΚΑΜΠΑΝΙΕΣ – ΕΚΣΤΡΑΤΕΙΕΣ, ΑΓΩΓΗΣ ΥΓΕΙΑΣ-ΑΝΤΙΚΑΠΝΙΣΤΙΚΕΣ – ΑΛΚΟΟΛ - ΡΙΨΟΚΙΝΔΥΝΗ ΟΔΗΓΗΣΗ- ΕΠΙΘΕΤΙΚΗ ΣΥΜΠΕΡΙΦΟΡΑ – ΡΑΤΣΙΣΜΟΣ- ΒΙΑ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56263" cy="1054250"/>
          </a:xfrm>
        </p:spPr>
        <p:txBody>
          <a:bodyPr/>
          <a:lstStyle/>
          <a:p>
            <a:r>
              <a:rPr lang="el-GR" sz="3200" b="1" dirty="0"/>
              <a:t>ΕΝΔΕΙΚΤΙΚΕΣ ΘΕΩΡΙΕΣ </a:t>
            </a:r>
            <a:r>
              <a:rPr lang="el-GR" sz="3200" b="1" dirty="0" smtClean="0"/>
              <a:t>ΙΙ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4149100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060849"/>
            <a:ext cx="7745505" cy="4065314"/>
          </a:xfrm>
        </p:spPr>
        <p:txBody>
          <a:bodyPr>
            <a:normAutofit fontScale="85000" lnSpcReduction="10000"/>
          </a:bodyPr>
          <a:lstStyle/>
          <a:p>
            <a:r>
              <a:rPr lang="el-GR" sz="2000" b="1" u="sng" dirty="0" smtClean="0"/>
              <a:t>ΑΤΟΜΙΚΑ ΣΤΟΙΧΕΙΑ</a:t>
            </a:r>
          </a:p>
          <a:p>
            <a:r>
              <a:rPr lang="el-GR" b="1" dirty="0" smtClean="0"/>
              <a:t>Βιολογικές ερμηνείες </a:t>
            </a:r>
            <a:r>
              <a:rPr lang="el-GR" dirty="0" smtClean="0"/>
              <a:t>(Έρωτας-Θάνατος)</a:t>
            </a:r>
          </a:p>
          <a:p>
            <a:r>
              <a:rPr lang="el-GR" b="1" dirty="0" smtClean="0"/>
              <a:t>Ορμονική επίδραση </a:t>
            </a:r>
            <a:r>
              <a:rPr lang="el-GR" dirty="0" smtClean="0"/>
              <a:t>(Τεστοστερόνη, </a:t>
            </a:r>
            <a:r>
              <a:rPr lang="el-GR" dirty="0" err="1" smtClean="0"/>
              <a:t>Σεροτονίνη</a:t>
            </a:r>
            <a:r>
              <a:rPr lang="el-GR" dirty="0" smtClean="0"/>
              <a:t>, Α-ΜΑΟ)</a:t>
            </a:r>
          </a:p>
          <a:p>
            <a:r>
              <a:rPr lang="el-GR" b="1" dirty="0" smtClean="0"/>
              <a:t>Προσωπικότητα και </a:t>
            </a:r>
            <a:r>
              <a:rPr lang="el-GR" b="1" dirty="0" err="1" smtClean="0"/>
              <a:t>Αποδεσμευτές</a:t>
            </a:r>
            <a:r>
              <a:rPr lang="el-GR" b="1" dirty="0" smtClean="0"/>
              <a:t> (</a:t>
            </a:r>
            <a:r>
              <a:rPr lang="en-US" b="1" dirty="0" smtClean="0"/>
              <a:t>Releasers)</a:t>
            </a:r>
          </a:p>
          <a:p>
            <a:pPr marL="0" indent="0">
              <a:buNone/>
            </a:pPr>
            <a:r>
              <a:rPr lang="el-GR" dirty="0" smtClean="0"/>
              <a:t>     Ναρκισσισμός-Αυτοεκτίμηση και υποτίμηση-            </a:t>
            </a:r>
          </a:p>
          <a:p>
            <a:pPr marL="0" indent="0">
              <a:buNone/>
            </a:pPr>
            <a:r>
              <a:rPr lang="el-GR" dirty="0" smtClean="0"/>
              <a:t>      Προσωπικότητα  Τύπου Α φιλόδοξη </a:t>
            </a:r>
            <a:r>
              <a:rPr lang="el-GR" dirty="0"/>
              <a:t>και </a:t>
            </a:r>
            <a:r>
              <a:rPr lang="el-GR" dirty="0" smtClean="0"/>
              <a:t>ανταγωνιστική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      χωρίς ευγενή άμιλλα.                                                 </a:t>
            </a:r>
            <a:r>
              <a:rPr lang="el-GR" sz="2000" b="1" u="sng" dirty="0" smtClean="0"/>
              <a:t>ΠΕΡΙΒΑΛΛΟΝΤΙΚΕΣ ΕΠΙΔΡΑΣΕΙΣ</a:t>
            </a:r>
          </a:p>
          <a:p>
            <a:r>
              <a:rPr lang="el-GR" dirty="0" smtClean="0"/>
              <a:t>Πρότυπα φίλων, οικογένεια, Κινηματογραφικές και Τηλεοπτικές ταινίες με βίαιο περιεχόμενο. Ηλεκτρονικά Παιχνίδια. Θερμοκρασία περιβάλλοντος, Χρώματα (μαύρο κυρίως, όχι η αμφίεση των ιερέων).</a:t>
            </a:r>
          </a:p>
          <a:p>
            <a:r>
              <a:rPr lang="el-GR" dirty="0" smtClean="0"/>
              <a:t>Διαφορές φύλων. Άντρες πιο επιθετικοί, η γυναικεία επιθετικότητα όταν υπάρχει, επηρεάζει τους άνδρες  με στόχο τις σχέσεις.</a:t>
            </a: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ΕΠΙΘΕΤΙΚΟΤΗΤΑ</a:t>
            </a:r>
            <a:br>
              <a:rPr lang="el-GR" sz="3200" b="1" dirty="0" smtClean="0"/>
            </a:br>
            <a:r>
              <a:rPr lang="el-GR" sz="3200" b="1" dirty="0" smtClean="0"/>
              <a:t>ΒΙΑΙΗ ΣΥΜΠΕΡΙΦΟΡΑ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174493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 smtClean="0"/>
              <a:t>Δημιουργία ομάδας για αποπροσωποποίηση </a:t>
            </a:r>
            <a:r>
              <a:rPr lang="el-GR" dirty="0" smtClean="0"/>
              <a:t>(Ψυχολογία του Όχλου, ανάδυση επιθετικών ενστίκτων «Πέσε» φωνάζει το </a:t>
            </a:r>
            <a:r>
              <a:rPr lang="el-GR" b="1" dirty="0" smtClean="0"/>
              <a:t>πλήθος &gt; 300 άτομα</a:t>
            </a:r>
            <a:r>
              <a:rPr lang="el-GR" dirty="0" smtClean="0"/>
              <a:t>, στον υποψήφιο αυτόχειρα της ταράτσας).</a:t>
            </a:r>
          </a:p>
          <a:p>
            <a:r>
              <a:rPr lang="el-GR" b="1" dirty="0" smtClean="0"/>
              <a:t>Εξαπλώνεται</a:t>
            </a:r>
            <a:r>
              <a:rPr lang="el-GR" dirty="0" smtClean="0"/>
              <a:t> μέσα στη σχολική τάξη σαν </a:t>
            </a:r>
            <a:r>
              <a:rPr lang="el-GR" b="1" dirty="0" smtClean="0"/>
              <a:t>Μεταδοτική Ασθένεια</a:t>
            </a:r>
          </a:p>
          <a:p>
            <a:r>
              <a:rPr lang="el-GR" b="1" dirty="0" smtClean="0"/>
              <a:t>Θόρυβος</a:t>
            </a:r>
            <a:r>
              <a:rPr lang="el-GR" dirty="0" smtClean="0"/>
              <a:t> (Γι αυτό Πειράματα με Λευκό Θόρυβο. Επίσης, με Σάλτσα Καυτερής Πιπεριάς </a:t>
            </a:r>
            <a:r>
              <a:rPr lang="en-US" b="1" dirty="0" err="1" smtClean="0"/>
              <a:t>Bhut</a:t>
            </a:r>
            <a:r>
              <a:rPr lang="en-US" b="1" dirty="0" smtClean="0"/>
              <a:t> </a:t>
            </a:r>
            <a:r>
              <a:rPr lang="en-US" b="1" dirty="0" err="1" smtClean="0"/>
              <a:t>Jolokia</a:t>
            </a:r>
            <a:r>
              <a:rPr lang="en-US" b="1" dirty="0" smtClean="0"/>
              <a:t> </a:t>
            </a:r>
            <a:r>
              <a:rPr lang="en-US" dirty="0" smtClean="0"/>
              <a:t>5.000.000 </a:t>
            </a:r>
            <a:r>
              <a:rPr lang="el-GR" dirty="0" smtClean="0"/>
              <a:t>μονάδες θερμότητας</a:t>
            </a:r>
            <a:r>
              <a:rPr lang="en-US" dirty="0" smtClean="0"/>
              <a:t> </a:t>
            </a:r>
            <a:r>
              <a:rPr lang="en-US" dirty="0" err="1" smtClean="0"/>
              <a:t>Scoville</a:t>
            </a:r>
            <a:r>
              <a:rPr lang="en-US" dirty="0" smtClean="0"/>
              <a:t> -</a:t>
            </a:r>
            <a:r>
              <a:rPr lang="en-US" b="1" dirty="0" smtClean="0"/>
              <a:t>Tabasco</a:t>
            </a:r>
            <a:r>
              <a:rPr lang="en-US" dirty="0" smtClean="0"/>
              <a:t> 5.000 </a:t>
            </a:r>
            <a:r>
              <a:rPr lang="en-US" dirty="0" err="1" smtClean="0"/>
              <a:t>Scv</a:t>
            </a:r>
            <a:r>
              <a:rPr lang="el-GR" dirty="0" smtClean="0"/>
              <a:t>. Όχι σήμερα χρήση ηλεκτροσόκ, είναι αντιδεοντολογικό)</a:t>
            </a:r>
          </a:p>
          <a:p>
            <a:r>
              <a:rPr lang="el-GR" b="1" dirty="0" smtClean="0"/>
              <a:t>Μεταφορά</a:t>
            </a:r>
            <a:r>
              <a:rPr lang="el-GR" dirty="0" smtClean="0"/>
              <a:t> βιωμένης επιθετικότητας, πάει </a:t>
            </a:r>
            <a:r>
              <a:rPr lang="el-GR" b="1" dirty="0" smtClean="0"/>
              <a:t>«παρακάτω» </a:t>
            </a:r>
            <a:r>
              <a:rPr lang="el-GR" dirty="0" smtClean="0"/>
              <a:t>στον ευάλωτο </a:t>
            </a:r>
            <a:r>
              <a:rPr lang="el-GR" b="1" dirty="0" smtClean="0"/>
              <a:t>«αποδιοπομπαίο τράγο». </a:t>
            </a:r>
            <a:r>
              <a:rPr lang="el-GR" dirty="0" smtClean="0"/>
              <a:t>Χαρακτηριστικά όμοια με τον θύτη, εφαρμογή από το θύμα. Φύλο, συνήθειες χρήστη αλκοόλ-βουλιμία- ουσίες.</a:t>
            </a:r>
          </a:p>
          <a:p>
            <a:pPr marL="0" indent="0">
              <a:buNone/>
            </a:pPr>
            <a:r>
              <a:rPr lang="en-US" b="1" dirty="0" smtClean="0"/>
              <a:t>                   </a:t>
            </a:r>
            <a:r>
              <a:rPr lang="en-US" sz="2200" b="1" dirty="0" smtClean="0"/>
              <a:t>(</a:t>
            </a:r>
            <a:r>
              <a:rPr lang="el-GR" sz="2200" b="1" dirty="0" err="1" smtClean="0"/>
              <a:t>Τσίλι</a:t>
            </a:r>
            <a:r>
              <a:rPr lang="el-GR" sz="2200" b="1" dirty="0" smtClean="0"/>
              <a:t> </a:t>
            </a:r>
            <a:r>
              <a:rPr lang="en-US" sz="2200" b="1" dirty="0" smtClean="0"/>
              <a:t>pepper </a:t>
            </a:r>
            <a:r>
              <a:rPr lang="el-GR" sz="2200" b="1" dirty="0" smtClean="0"/>
              <a:t>για </a:t>
            </a:r>
            <a:r>
              <a:rPr lang="en-US" sz="2200" b="1" dirty="0" smtClean="0"/>
              <a:t>Tabasco sauce)</a:t>
            </a:r>
            <a:endParaRPr lang="el-GR" sz="2200" b="1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 smtClean="0"/>
              <a:t>ΜΕΤΑΦΟΡΑ ΕΠΙΘΕΤΙΚΟΤΗΤΑΣ</a:t>
            </a:r>
            <a:r>
              <a:rPr lang="el-GR" sz="2400" b="1" dirty="0"/>
              <a:t/>
            </a:r>
            <a:br>
              <a:rPr lang="el-GR" sz="2400" b="1" dirty="0"/>
            </a:br>
            <a:r>
              <a:rPr lang="el-GR" sz="2400" b="1" dirty="0" smtClean="0"/>
              <a:t>ΚΑΙ ΜΕΤΡΗΣΗ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Ghost pepper- </a:t>
            </a:r>
            <a:r>
              <a:rPr lang="en-US" sz="2400" b="1" dirty="0" err="1" smtClean="0"/>
              <a:t>Bhut</a:t>
            </a:r>
            <a:r>
              <a:rPr lang="en-US" sz="2400" b="1" dirty="0" smtClean="0"/>
              <a:t> </a:t>
            </a:r>
            <a:r>
              <a:rPr lang="en-US" sz="2400" b="1" dirty="0" err="1"/>
              <a:t>J</a:t>
            </a:r>
            <a:r>
              <a:rPr lang="en-US" sz="2400" b="1" dirty="0" err="1" smtClean="0"/>
              <a:t>olokia</a:t>
            </a:r>
            <a:endParaRPr lang="el-GR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730" y="548680"/>
            <a:ext cx="1838801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hilli Pepper 'Heatwave Improved Mix' F1 Hybri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727" y="5589240"/>
            <a:ext cx="1872208" cy="993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128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1700808"/>
            <a:ext cx="7745505" cy="4608511"/>
          </a:xfrm>
        </p:spPr>
        <p:txBody>
          <a:bodyPr>
            <a:normAutofit fontScale="92500" lnSpcReduction="10000"/>
          </a:bodyPr>
          <a:lstStyle/>
          <a:p>
            <a:r>
              <a:rPr lang="el-GR" sz="2000" b="1" u="sng" dirty="0" smtClean="0"/>
              <a:t>ΓΝΩΣΤΙΚΟΙ ΠΑΡΑΓΟΝΤΕΣ</a:t>
            </a:r>
          </a:p>
          <a:p>
            <a:r>
              <a:rPr lang="el-GR" b="1" dirty="0" smtClean="0"/>
              <a:t>Έλλειμμα Εκτελεστικής Λειτουργίας </a:t>
            </a:r>
            <a:r>
              <a:rPr lang="el-GR" dirty="0" smtClean="0"/>
              <a:t>(Αδυναμία επίλυσης πολύπλοκων και  αμφίσημων καταστάσεων) </a:t>
            </a:r>
          </a:p>
          <a:p>
            <a:r>
              <a:rPr lang="el-GR" dirty="0" smtClean="0"/>
              <a:t>Η σημερινή κοινωνικοοικονομική ρευστότητα </a:t>
            </a:r>
            <a:r>
              <a:rPr lang="el-GR" b="1" dirty="0" smtClean="0"/>
              <a:t>«βούτυρο στο ψωμάκι» της επιθετικότητας.</a:t>
            </a:r>
            <a:r>
              <a:rPr lang="el-GR" dirty="0" smtClean="0"/>
              <a:t> Ανθρωποκτονίες και </a:t>
            </a:r>
            <a:r>
              <a:rPr lang="el-GR" b="1" dirty="0" smtClean="0"/>
              <a:t>Εισοδηματική Ανισότητα</a:t>
            </a:r>
            <a:r>
              <a:rPr lang="el-GR" dirty="0" smtClean="0"/>
              <a:t>, σε ευθεία συσχέτιση. Αμφίδρομη βία μεταξύ εχόντων - μη εχόντων </a:t>
            </a:r>
            <a:r>
              <a:rPr lang="el-GR" sz="2200" dirty="0" smtClean="0"/>
              <a:t>(«Φοβάται ο Γιάννης το θεριό..»</a:t>
            </a:r>
            <a:r>
              <a:rPr lang="el-GR" dirty="0" smtClean="0"/>
              <a:t>).</a:t>
            </a:r>
          </a:p>
          <a:p>
            <a:r>
              <a:rPr lang="el-GR" b="1" dirty="0" smtClean="0"/>
              <a:t>Θεωρία του Νου  </a:t>
            </a:r>
            <a:r>
              <a:rPr lang="el-GR" b="1" dirty="0" err="1" smtClean="0"/>
              <a:t>ΘτΝ</a:t>
            </a:r>
            <a:r>
              <a:rPr lang="el-GR" b="1" dirty="0" smtClean="0"/>
              <a:t>. </a:t>
            </a:r>
            <a:r>
              <a:rPr lang="en-US" b="1" dirty="0" smtClean="0"/>
              <a:t>(Theory of Mind </a:t>
            </a:r>
            <a:r>
              <a:rPr lang="en-US" b="1" dirty="0" err="1" smtClean="0"/>
              <a:t>ToM</a:t>
            </a:r>
            <a:r>
              <a:rPr lang="en-US" b="1" dirty="0" smtClean="0"/>
              <a:t>). </a:t>
            </a:r>
            <a:r>
              <a:rPr lang="el-GR" dirty="0" smtClean="0"/>
              <a:t>Ικανότητα νοητικής αναπαράστασης της εσωτερικής κατάστασης των άλλων. Χαμηλή </a:t>
            </a:r>
            <a:r>
              <a:rPr lang="el-GR" dirty="0" err="1" smtClean="0"/>
              <a:t>ΘτΝ</a:t>
            </a:r>
            <a:r>
              <a:rPr lang="el-GR" dirty="0" smtClean="0"/>
              <a:t> = Υψηλή επιθετικότητα.</a:t>
            </a:r>
          </a:p>
          <a:p>
            <a:r>
              <a:rPr lang="el-GR" sz="2000" b="1" u="sng" dirty="0" smtClean="0"/>
              <a:t>ΣΥΝΑΙΣΘΗΜΑΤΙΚΟΙ ΠΑΡΑΓΟΝΤΕΣ</a:t>
            </a:r>
          </a:p>
          <a:p>
            <a:r>
              <a:rPr lang="el-GR" sz="2200" b="1" dirty="0" err="1" smtClean="0"/>
              <a:t>Δυσπροσαρμοστική</a:t>
            </a:r>
            <a:r>
              <a:rPr lang="el-GR" sz="2200" b="1" dirty="0" smtClean="0"/>
              <a:t> ρύθμιση θυμού. </a:t>
            </a:r>
            <a:r>
              <a:rPr lang="el-GR" sz="2200" dirty="0" smtClean="0"/>
              <a:t>Μελέτες </a:t>
            </a:r>
            <a:r>
              <a:rPr lang="en-US" sz="2200" dirty="0" smtClean="0"/>
              <a:t>in situ (</a:t>
            </a:r>
            <a:r>
              <a:rPr lang="el-GR" sz="2200" dirty="0" smtClean="0"/>
              <a:t>επί τόπου)</a:t>
            </a:r>
          </a:p>
          <a:p>
            <a:pPr marL="0" indent="0">
              <a:buNone/>
            </a:pPr>
            <a:endParaRPr lang="el-GR" sz="2200" dirty="0" smtClean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404664"/>
            <a:ext cx="7756263" cy="1152128"/>
          </a:xfrm>
        </p:spPr>
        <p:txBody>
          <a:bodyPr/>
          <a:lstStyle/>
          <a:p>
            <a:r>
              <a:rPr lang="el-GR" sz="2000" b="1" dirty="0" smtClean="0"/>
              <a:t>ΤΟ ΠΡΟΦΙΛ ΤΟΥ ΕΠΙΘΕΤΙΚΟΥ</a:t>
            </a:r>
            <a:br>
              <a:rPr lang="el-GR" sz="2000" b="1" dirty="0" smtClean="0"/>
            </a:br>
            <a:r>
              <a:rPr lang="el-GR" sz="2000" b="1" dirty="0" smtClean="0"/>
              <a:t>ΣΥΓΧΡΟΝΗ ΤΕΚΜΗΡΙΩΣΗ</a:t>
            </a:r>
            <a:br>
              <a:rPr lang="el-GR" sz="2000" b="1" dirty="0" smtClean="0"/>
            </a:br>
            <a:r>
              <a:rPr lang="el-GR" sz="1800" b="1" dirty="0" smtClean="0"/>
              <a:t>(21</a:t>
            </a:r>
            <a:r>
              <a:rPr lang="el-GR" sz="1800" b="1" baseline="30000" dirty="0" smtClean="0"/>
              <a:t>ος</a:t>
            </a:r>
            <a:r>
              <a:rPr lang="el-GR" sz="1800" b="1" dirty="0" smtClean="0"/>
              <a:t> Τόμος, ΣΥΜΠΟΣΙΟ ΚΟΙΝΩΝΙΚΗΣ ΨΥΧΟΛΟΓΙΑΣ 2019, Πανεπιστήμιο. Ν. Ουαλίας </a:t>
            </a:r>
            <a:r>
              <a:rPr lang="el-GR" sz="1800" b="1" dirty="0" err="1" smtClean="0"/>
              <a:t>Σίδνεϊ</a:t>
            </a:r>
            <a:r>
              <a:rPr lang="el-GR" sz="1800" b="1" dirty="0" smtClean="0"/>
              <a:t>- Αυστραλία</a:t>
            </a:r>
            <a:r>
              <a:rPr lang="el-GR" sz="2400" b="1" dirty="0" smtClean="0"/>
              <a:t>)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122614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755576" y="2060848"/>
            <a:ext cx="7745505" cy="4497362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Αύξηση δεξιοτήτων σύνθεσης και συνεργατικής συμπεριφοράς (μέτρια </a:t>
            </a:r>
            <a:r>
              <a:rPr lang="el-GR" b="1" dirty="0" err="1" smtClean="0"/>
              <a:t>βελτ</a:t>
            </a:r>
            <a:r>
              <a:rPr lang="el-GR" b="1" dirty="0"/>
              <a:t>.</a:t>
            </a:r>
            <a:r>
              <a:rPr lang="el-GR" b="1" dirty="0" smtClean="0"/>
              <a:t>)</a:t>
            </a:r>
          </a:p>
          <a:p>
            <a:r>
              <a:rPr lang="el-GR" b="1" dirty="0" smtClean="0"/>
              <a:t>Ενίσχυση συναισθηματικής νοημοσύνης (μέτρια βελτίωση)</a:t>
            </a:r>
          </a:p>
          <a:p>
            <a:r>
              <a:rPr lang="el-GR" b="1" dirty="0" smtClean="0"/>
              <a:t>Διαχείριση θυμού ( μέτρια βελτίωση)</a:t>
            </a:r>
          </a:p>
          <a:p>
            <a:r>
              <a:rPr lang="el-GR" b="1" dirty="0" smtClean="0"/>
              <a:t>Βελτίωση σχέσης με συνομήλικους (+ θετική βελτίωση)</a:t>
            </a:r>
          </a:p>
          <a:p>
            <a:r>
              <a:rPr lang="el-GR" b="1" dirty="0" smtClean="0"/>
              <a:t>Κάθαρση (με επιθετικά αθλήματα) εκλαμβάνεται ως επιβράβευση</a:t>
            </a:r>
          </a:p>
          <a:p>
            <a:r>
              <a:rPr lang="el-GR" b="1" dirty="0" smtClean="0"/>
              <a:t>Τιμωρία, εκλαμβάνεται ως πρότυπο επιθετικής συμπεριφοράς</a:t>
            </a:r>
          </a:p>
          <a:p>
            <a:r>
              <a:rPr lang="el-GR" b="1" dirty="0" smtClean="0"/>
              <a:t>Απουσία τιμωρίας, οδηγεί σε Άρση Αναστολών</a:t>
            </a:r>
          </a:p>
          <a:p>
            <a:r>
              <a:rPr lang="el-GR" b="1" dirty="0" smtClean="0"/>
              <a:t>ΠΑΝΤΟΥ ΚΑΙ ΣΕ ΟΛΑ  ΑΝΑΖΗΤΕΙΤΑΙ ΤΟ ΜΕΤΡΟ</a:t>
            </a:r>
          </a:p>
          <a:p>
            <a:r>
              <a:rPr lang="el-GR" b="1" dirty="0" smtClean="0"/>
              <a:t>-------------------------------------------------------</a:t>
            </a:r>
          </a:p>
          <a:p>
            <a:r>
              <a:rPr lang="el-GR" b="1" dirty="0" smtClean="0"/>
              <a:t>(Σωματική, Λεκτική, </a:t>
            </a:r>
            <a:r>
              <a:rPr lang="el-GR" b="1" u="sng" dirty="0" smtClean="0"/>
              <a:t>Σχεσιακή Βία</a:t>
            </a:r>
            <a:r>
              <a:rPr lang="el-GR" b="1" dirty="0"/>
              <a:t> </a:t>
            </a:r>
            <a:r>
              <a:rPr lang="el-GR" b="1" dirty="0" smtClean="0"/>
              <a:t> </a:t>
            </a:r>
            <a:r>
              <a:rPr lang="el-GR" sz="3000" b="1" dirty="0" err="1" smtClean="0"/>
              <a:t>→</a:t>
            </a:r>
            <a:r>
              <a:rPr lang="el-GR" b="1" dirty="0" err="1" smtClean="0"/>
              <a:t>Υπονόμευση</a:t>
            </a:r>
            <a:r>
              <a:rPr lang="el-GR" b="1" dirty="0" smtClean="0"/>
              <a:t> κοινωνικών σχέσεων με διάδοση ψευδών και βλαπτικών πληροφοριών)</a:t>
            </a:r>
          </a:p>
          <a:p>
            <a:r>
              <a:rPr lang="el-GR" b="1" dirty="0" smtClean="0"/>
              <a:t>---------------------------------------------------------</a:t>
            </a:r>
            <a:endParaRPr lang="el-GR" b="1" dirty="0"/>
          </a:p>
          <a:p>
            <a:r>
              <a:rPr lang="el-GR" b="1" dirty="0" smtClean="0"/>
              <a:t>Αυτά που την προκαλούν σε μεγάλο βαθμό, αυτά θα δώσουν τη λύση</a:t>
            </a:r>
          </a:p>
          <a:p>
            <a:r>
              <a:rPr lang="el-GR" b="1" dirty="0" err="1" smtClean="0"/>
              <a:t>Μίντια</a:t>
            </a:r>
            <a:r>
              <a:rPr lang="el-GR" b="1" dirty="0" smtClean="0"/>
              <a:t>, Τεχνολογία, Ταινίες, Ηλεκτρονικά Παιχνίδια</a:t>
            </a:r>
          </a:p>
          <a:p>
            <a:pPr marL="0" indent="0">
              <a:buNone/>
            </a:pPr>
            <a:endParaRPr lang="el-GR" b="1" dirty="0" smtClean="0"/>
          </a:p>
          <a:p>
            <a:r>
              <a:rPr lang="el-GR" b="1" u="sng" dirty="0" smtClean="0"/>
              <a:t>ΜΕ  ΑΝΤΙ-ΑΦΗΓΗΣΗ</a:t>
            </a:r>
            <a:endParaRPr lang="el-GR" b="1" u="sng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1507774"/>
          </a:xfrm>
        </p:spPr>
        <p:txBody>
          <a:bodyPr/>
          <a:lstStyle/>
          <a:p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l-GR" sz="2400" b="1" dirty="0" smtClean="0"/>
              <a:t>ΠΡΟΤΑΣΕΙΣ ΓΙΑ ΕΛΑΤΤΩΣΗ ΕΠΙΘΕΤΙΚΟΤΗΤΑΣ</a:t>
            </a:r>
            <a:br>
              <a:rPr lang="el-GR" sz="2400" b="1" dirty="0" smtClean="0"/>
            </a:br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l-GR" sz="2400" b="1" dirty="0" smtClean="0"/>
              <a:t>Η </a:t>
            </a:r>
            <a:r>
              <a:rPr lang="el-GR" sz="2400" b="1" dirty="0"/>
              <a:t>ΦΩΤΙΑ </a:t>
            </a:r>
            <a:r>
              <a:rPr lang="el-GR" sz="2400" b="1" dirty="0" smtClean="0"/>
              <a:t> ΠΑΛΕΥΕΤΑΙ </a:t>
            </a:r>
            <a:r>
              <a:rPr lang="el-GR" sz="2400" b="1" dirty="0"/>
              <a:t>ΜΕ ΤΗ ΦΩΤΙΑ</a:t>
            </a:r>
            <a:br>
              <a:rPr lang="el-GR" sz="2400" b="1" dirty="0"/>
            </a:b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3920180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132856"/>
            <a:ext cx="7745505" cy="42484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 smtClean="0"/>
              <a:t>                 ΤΙ ΓΙΝΕΤΑΙ ΣΗΜΕΡΑ ΧΩΡΙΣ ΜΕΤΡΟ</a:t>
            </a:r>
          </a:p>
          <a:p>
            <a:r>
              <a:rPr lang="el-GR" b="1" dirty="0" smtClean="0"/>
              <a:t>ΜΙΝΤΙΑ   «Γκρίζα διαφήμιση» προώθηση</a:t>
            </a:r>
            <a:r>
              <a:rPr lang="en-US" b="1" smtClean="0"/>
              <a:t> </a:t>
            </a:r>
            <a:r>
              <a:rPr lang="el-GR" b="1" smtClean="0"/>
              <a:t>παράλληλων </a:t>
            </a:r>
            <a:r>
              <a:rPr lang="el-GR" b="1" dirty="0"/>
              <a:t>μηνυμάτων </a:t>
            </a:r>
            <a:r>
              <a:rPr lang="el-GR" b="1" dirty="0" smtClean="0"/>
              <a:t>καπνού, ουσιών, αλκοόλ</a:t>
            </a:r>
          </a:p>
          <a:p>
            <a:r>
              <a:rPr lang="el-GR" b="1" dirty="0" smtClean="0"/>
              <a:t>Ταινίες βίαιες</a:t>
            </a:r>
          </a:p>
          <a:p>
            <a:r>
              <a:rPr lang="el-GR" b="1" dirty="0" smtClean="0"/>
              <a:t>Στίχοι τραγουδιών</a:t>
            </a:r>
          </a:p>
          <a:p>
            <a:r>
              <a:rPr lang="el-GR" b="1" dirty="0" smtClean="0"/>
              <a:t>Ηλεκτρονικά παιχνίδια</a:t>
            </a:r>
          </a:p>
          <a:p>
            <a:endParaRPr lang="el-GR" b="1" dirty="0"/>
          </a:p>
          <a:p>
            <a:r>
              <a:rPr lang="el-GR" b="1" dirty="0" smtClean="0"/>
              <a:t>Με «όπλα τους» την </a:t>
            </a:r>
            <a:r>
              <a:rPr lang="el-GR" b="1" dirty="0" err="1" smtClean="0"/>
              <a:t>εμβυθιστική</a:t>
            </a:r>
            <a:r>
              <a:rPr lang="el-GR" b="1" dirty="0" smtClean="0"/>
              <a:t> διαδικασία</a:t>
            </a:r>
          </a:p>
          <a:p>
            <a:r>
              <a:rPr lang="el-GR" b="1" dirty="0" smtClean="0"/>
              <a:t>Ταχύτητα</a:t>
            </a:r>
          </a:p>
          <a:p>
            <a:r>
              <a:rPr lang="el-GR" b="1" dirty="0" smtClean="0"/>
              <a:t>Αντισυμβατικούς Ήρωες</a:t>
            </a:r>
            <a:endParaRPr lang="el-GR" b="1" dirty="0"/>
          </a:p>
          <a:p>
            <a:r>
              <a:rPr lang="el-GR" b="1" dirty="0" smtClean="0"/>
              <a:t>Προώθηση Συμπεριφοράς </a:t>
            </a:r>
            <a:r>
              <a:rPr lang="el-GR" b="1" dirty="0"/>
              <a:t>Δ</a:t>
            </a:r>
            <a:r>
              <a:rPr lang="el-GR" b="1" dirty="0" smtClean="0"/>
              <a:t>ιακινδύνευσης</a:t>
            </a:r>
            <a:endParaRPr lang="el-GR" b="1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424936" cy="1051177"/>
          </a:xfrm>
        </p:spPr>
        <p:txBody>
          <a:bodyPr/>
          <a:lstStyle/>
          <a:p>
            <a:r>
              <a:rPr lang="el-GR" sz="3200" b="1" dirty="0" smtClean="0"/>
              <a:t/>
            </a:r>
            <a:br>
              <a:rPr lang="el-GR" sz="3200" b="1" dirty="0" smtClean="0"/>
            </a:br>
            <a:r>
              <a:rPr lang="el-GR" sz="2400" b="1" dirty="0" smtClean="0"/>
              <a:t>ΜΕΓΑΛΗ Η ΔΥΝΑΜΗ ΕΠΙΡΡΟΗΣ</a:t>
            </a:r>
            <a:br>
              <a:rPr lang="el-GR" sz="2400" b="1" dirty="0" smtClean="0"/>
            </a:br>
            <a:r>
              <a:rPr lang="el-GR" sz="2400" b="1" dirty="0" smtClean="0"/>
              <a:t>Αφηγηματική μεταφορά (</a:t>
            </a:r>
            <a:r>
              <a:rPr lang="el-GR" sz="2000" b="1" dirty="0" smtClean="0"/>
              <a:t>ταινιών- θεατρικών &amp; λογοτεχνικών έργων</a:t>
            </a:r>
            <a:r>
              <a:rPr lang="el-GR" sz="2400" b="1" dirty="0" smtClean="0"/>
              <a:t>)  </a:t>
            </a:r>
            <a:br>
              <a:rPr lang="el-GR" sz="2400" b="1" dirty="0" smtClean="0"/>
            </a:br>
            <a:r>
              <a:rPr lang="el-GR" sz="2400" b="1" dirty="0" smtClean="0"/>
              <a:t>Εικονική μεταφορά (</a:t>
            </a:r>
            <a:r>
              <a:rPr lang="el-GR" sz="2000" b="1" dirty="0" smtClean="0"/>
              <a:t>σε ηλεκτρονικά παιχνίδια</a:t>
            </a:r>
            <a:r>
              <a:rPr lang="el-GR" sz="2400" b="1" dirty="0" smtClean="0"/>
              <a:t>)</a:t>
            </a:r>
            <a:br>
              <a:rPr lang="el-GR" sz="24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4559444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ξώφυλλο">
  <a:themeElements>
    <a:clrScheme name="Εξώφυλλο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Εξώφυλλο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ξώφυλλο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504</TotalTime>
  <Words>1032</Words>
  <Application>Microsoft Office PowerPoint</Application>
  <PresentationFormat>Προβολή στην οθόνη (4:3)</PresentationFormat>
  <Paragraphs>123</Paragraphs>
  <Slides>12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Εξώφυλλο</vt:lpstr>
      <vt:lpstr>ΣΥΓΧΡΟΝΕΣ ΜΕΘΟΔΟΙ ΑΝΤΙΜΕΤΩΠΙΣΗΣ ΤΗΣ ΕΠΙΘΕΤΙΚΟΤΗΤΑΣ  &amp;  ΒΙΑΣ - ΠΑΡΑΒΑΤΙΚΟΤΗΤΑΣ</vt:lpstr>
      <vt:lpstr>ΚΟΙΝΩΝΙΚΗ ΨΥΧΟΛΟΓΙΑ Ψηφίδα στη ΜΕΤΑΓΡΑΦΙΚΗ ΕΠΙΣΤΗΜΗ ΚΑΙ ΤΗΝ ΨΗΦΙΔΩΤΗ ΣΚΕΨΗ  (Συνθέσεις για πέρασμα από τη Θεωρία στην Πράξη) ΕΚΠΑΙΔΕΥΣΗ - μέθοδος  S.T.E.M (Science-Technology Engineering-Mathematics) σε συνδυασμό με Τέχνη και Παγκόσμια Ιστορία</vt:lpstr>
      <vt:lpstr>ΕΝΔΕΙΚΤΙΚΕΣ ΘΕΩΡΙΕΣ Ι Ερμηνείες εαυτού, κοντινών άλλων, ομάδων, κοινωνικών μηνυμάτων</vt:lpstr>
      <vt:lpstr>ΕΝΔΕΙΚΤΙΚΕΣ ΘΕΩΡΙΕΣ ΙΙ</vt:lpstr>
      <vt:lpstr>ΕΠΙΘΕΤΙΚΟΤΗΤΑ ΒΙΑΙΗ ΣΥΜΠΕΡΙΦΟΡΑ</vt:lpstr>
      <vt:lpstr>ΜΕΤΑΦΟΡΑ ΕΠΙΘΕΤΙΚΟΤΗΤΑΣ ΚΑΙ ΜΕΤΡΗΣΗ Ghost pepper- Bhut Jolokia</vt:lpstr>
      <vt:lpstr>ΤΟ ΠΡΟΦΙΛ ΤΟΥ ΕΠΙΘΕΤΙΚΟΥ ΣΥΓΧΡΟΝΗ ΤΕΚΜΗΡΙΩΣΗ (21ος Τόμος, ΣΥΜΠΟΣΙΟ ΚΟΙΝΩΝΙΚΗΣ ΨΥΧΟΛΟΓΙΑΣ 2019, Πανεπιστήμιο. Ν. Ουαλίας Σίδνεϊ- Αυστραλία)</vt:lpstr>
      <vt:lpstr> ΠΡΟΤΑΣΕΙΣ ΓΙΑ ΕΛΑΤΤΩΣΗ ΕΠΙΘΕΤΙΚΟΤΗΤΑΣ  Η ΦΩΤΙΑ  ΠΑΛΕΥΕΤΑΙ ΜΕ ΤΗ ΦΩΤΙΑ </vt:lpstr>
      <vt:lpstr> ΜΕΓΑΛΗ Η ΔΥΝΑΜΗ ΕΠΙΡΡΟΗΣ Αφηγηματική μεταφορά (ταινιών- θεατρικών &amp; λογοτεχνικών έργων)   Εικονική μεταφορά (σε ηλεκτρονικά παιχνίδια)  </vt:lpstr>
      <vt:lpstr>ΣΧΕΔΙΑΣΜΟΣ ΑΝΤΙ-ΑΦΗΓΗΣΗΣ</vt:lpstr>
      <vt:lpstr>ΑΡΝΗΤΙΚΑ ΚΑΙ ΘΕΤΙΚΑ ΠΑΡΑΔΕΙΓΜΑΤΑ ΔΙΗΓΗΜΑΤΩΝ, ΤΑΙΝΙΩΝ ΚΑΙ ΕΙΔΗΣΕΟΓΡΑΦΙΑΣ</vt:lpstr>
      <vt:lpstr> Βιβλιογραφία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ΣΥΓΧΡΟΝΕΣ ΜΕΘΟΔΟΙ ΑΝΤΙΜΕΤΩΠΙΣΗΣ ΤΗΣ ΕΠΙΘΕΤΙΚΟΤΗΤΑΣ, ΤΗΣ ΒΙΑΣ - ΠΑΡΑΒΑΤΙΚΟΤΗΤΑΣ</dc:title>
  <dc:creator>papadatu@otenet.gr</dc:creator>
  <cp:lastModifiedBy>papadatu@otenet.gr</cp:lastModifiedBy>
  <cp:revision>52</cp:revision>
  <dcterms:created xsi:type="dcterms:W3CDTF">2023-03-28T06:23:11Z</dcterms:created>
  <dcterms:modified xsi:type="dcterms:W3CDTF">2023-04-01T07:16:33Z</dcterms:modified>
</cp:coreProperties>
</file>